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439400" cy="7562850"/>
  <p:notesSz cx="10439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5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2955" y="2344483"/>
            <a:ext cx="88734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65910" y="4235196"/>
            <a:ext cx="73075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1970" y="1739455"/>
            <a:ext cx="454113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76291" y="1739455"/>
            <a:ext cx="454113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13116" y="595070"/>
            <a:ext cx="8570595" cy="868680"/>
          </a:xfrm>
          <a:custGeom>
            <a:avLst/>
            <a:gdLst/>
            <a:ahLst/>
            <a:cxnLst/>
            <a:rect l="l" t="t" r="r" b="b"/>
            <a:pathLst>
              <a:path w="8570595" h="868680">
                <a:moveTo>
                  <a:pt x="8570506" y="0"/>
                </a:moveTo>
                <a:lnTo>
                  <a:pt x="8213750" y="0"/>
                </a:lnTo>
                <a:lnTo>
                  <a:pt x="8213750" y="511810"/>
                </a:lnTo>
                <a:lnTo>
                  <a:pt x="0" y="511810"/>
                </a:lnTo>
                <a:lnTo>
                  <a:pt x="0" y="868680"/>
                </a:lnTo>
                <a:lnTo>
                  <a:pt x="8570506" y="868680"/>
                </a:lnTo>
                <a:lnTo>
                  <a:pt x="8570506" y="511810"/>
                </a:lnTo>
                <a:lnTo>
                  <a:pt x="857050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66928" y="1167913"/>
            <a:ext cx="6378575" cy="1819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934" y="2788763"/>
            <a:ext cx="9573260" cy="2170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49396" y="7033450"/>
            <a:ext cx="334060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1970" y="7033450"/>
            <a:ext cx="240106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16368" y="7033450"/>
            <a:ext cx="240106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0157" y="5788012"/>
            <a:ext cx="2162174" cy="10382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74399" y="5788012"/>
            <a:ext cx="1743074" cy="105727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90117" y="4133987"/>
            <a:ext cx="10261600" cy="1168400"/>
          </a:xfrm>
          <a:custGeom>
            <a:avLst/>
            <a:gdLst/>
            <a:ahLst/>
            <a:cxnLst/>
            <a:rect l="l" t="t" r="r" b="b"/>
            <a:pathLst>
              <a:path w="10261600" h="1168400">
                <a:moveTo>
                  <a:pt x="10261566" y="1168057"/>
                </a:moveTo>
                <a:lnTo>
                  <a:pt x="0" y="1168057"/>
                </a:lnTo>
                <a:lnTo>
                  <a:pt x="0" y="0"/>
                </a:lnTo>
                <a:lnTo>
                  <a:pt x="10261566" y="0"/>
                </a:lnTo>
                <a:lnTo>
                  <a:pt x="10261566" y="116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60371" y="4111482"/>
            <a:ext cx="7919720" cy="1040765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3200" spc="-430" dirty="0">
                <a:solidFill>
                  <a:srgbClr val="FFFFFF"/>
                </a:solidFill>
                <a:latin typeface="Trebuchet MS"/>
                <a:cs typeface="Trebuchet MS"/>
              </a:rPr>
              <a:t>CONTRIBUIÇÃO</a:t>
            </a: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25" dirty="0">
                <a:solidFill>
                  <a:srgbClr val="FFFFFF"/>
                </a:solidFill>
                <a:latin typeface="Trebuchet MS"/>
                <a:cs typeface="Trebuchet MS"/>
              </a:rPr>
              <a:t>PREVIDENCIÁRIA</a:t>
            </a: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84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74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70" dirty="0">
                <a:solidFill>
                  <a:srgbClr val="FFFFFF"/>
                </a:solidFill>
                <a:latin typeface="Trebuchet MS"/>
                <a:cs typeface="Trebuchet MS"/>
              </a:rPr>
              <a:t>RV</a:t>
            </a:r>
            <a:r>
              <a:rPr sz="3200" spc="-6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29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70" dirty="0">
                <a:solidFill>
                  <a:srgbClr val="FFFFFF"/>
                </a:solidFill>
                <a:latin typeface="Trebuchet MS"/>
                <a:cs typeface="Trebuchet MS"/>
              </a:rPr>
              <a:t>DORES</a:t>
            </a: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7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200" spc="-6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6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29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200" spc="-6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50" dirty="0">
                <a:solidFill>
                  <a:srgbClr val="FFFFFF"/>
                </a:solidFill>
                <a:latin typeface="Trebuchet MS"/>
                <a:cs typeface="Trebuchet MS"/>
              </a:rPr>
              <a:t>VOS</a:t>
            </a:r>
            <a:endParaRPr sz="32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2200" spc="-48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4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9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-4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75" dirty="0">
                <a:solidFill>
                  <a:srgbClr val="FFFFFF"/>
                </a:solidFill>
                <a:latin typeface="Trebuchet MS"/>
                <a:cs typeface="Trebuchet MS"/>
              </a:rPr>
              <a:t>UALIZADA</a:t>
            </a:r>
            <a:r>
              <a:rPr sz="2200" spc="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390" dirty="0">
                <a:solidFill>
                  <a:srgbClr val="FFFFFF"/>
                </a:solidFill>
                <a:latin typeface="Trebuchet MS"/>
                <a:cs typeface="Trebuchet MS"/>
              </a:rPr>
              <a:t>EM</a:t>
            </a:r>
            <a:r>
              <a:rPr sz="2200" spc="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t-BR" sz="2200" spc="-215" dirty="0">
                <a:solidFill>
                  <a:srgbClr val="FFFFFF"/>
                </a:solidFill>
                <a:latin typeface="Trebuchet MS"/>
                <a:cs typeface="Trebuchet MS"/>
              </a:rPr>
              <a:t>JANEIRO</a:t>
            </a:r>
            <a:r>
              <a:rPr sz="22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00" spc="-4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09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2200" spc="-2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71155" y="745134"/>
            <a:ext cx="54610" cy="2779395"/>
          </a:xfrm>
          <a:custGeom>
            <a:avLst/>
            <a:gdLst/>
            <a:ahLst/>
            <a:cxnLst/>
            <a:rect l="l" t="t" r="r" b="b"/>
            <a:pathLst>
              <a:path w="54610" h="2779395">
                <a:moveTo>
                  <a:pt x="0" y="0"/>
                </a:moveTo>
                <a:lnTo>
                  <a:pt x="54443" y="0"/>
                </a:lnTo>
                <a:lnTo>
                  <a:pt x="54443" y="2778958"/>
                </a:lnTo>
                <a:lnTo>
                  <a:pt x="0" y="27789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2294" y="866529"/>
            <a:ext cx="2581274" cy="258127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065"/>
              </a:lnSpc>
              <a:spcBef>
                <a:spcPts val="100"/>
              </a:spcBef>
            </a:pPr>
            <a:r>
              <a:rPr spc="-780" dirty="0"/>
              <a:t>C</a:t>
            </a:r>
            <a:r>
              <a:rPr spc="-785" dirty="0"/>
              <a:t>AR</a:t>
            </a:r>
            <a:r>
              <a:rPr spc="-780" dirty="0"/>
              <a:t>TIL</a:t>
            </a:r>
            <a:r>
              <a:rPr spc="-785" dirty="0"/>
              <a:t>H</a:t>
            </a:r>
            <a:r>
              <a:rPr spc="-1420" dirty="0"/>
              <a:t>A</a:t>
            </a:r>
          </a:p>
          <a:p>
            <a:pPr marL="12700">
              <a:lnSpc>
                <a:spcPts val="7065"/>
              </a:lnSpc>
            </a:pPr>
            <a:r>
              <a:rPr i="1" spc="-434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i="1" spc="-1075" dirty="0">
                <a:solidFill>
                  <a:srgbClr val="000000"/>
                </a:solidFill>
                <a:latin typeface="Trebuchet MS"/>
                <a:cs typeface="Trebuchet MS"/>
              </a:rPr>
              <a:t>P</a:t>
            </a:r>
            <a:r>
              <a:rPr i="1" spc="3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i="1" spc="-1055" dirty="0">
                <a:solidFill>
                  <a:srgbClr val="000000"/>
                </a:solidFill>
                <a:latin typeface="Trebuchet MS"/>
                <a:cs typeface="Trebuchet MS"/>
              </a:rPr>
              <a:t>NOV</a:t>
            </a:r>
            <a:r>
              <a:rPr i="1" spc="-1689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i="1" spc="3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i="1" spc="-710" dirty="0">
                <a:solidFill>
                  <a:srgbClr val="000000"/>
                </a:solidFill>
                <a:latin typeface="Trebuchet MS"/>
                <a:cs typeface="Trebuchet MS"/>
              </a:rPr>
              <a:t>PR</a:t>
            </a:r>
            <a:r>
              <a:rPr i="1" spc="-705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i="1" spc="-710" dirty="0">
                <a:solidFill>
                  <a:srgbClr val="000000"/>
                </a:solidFill>
                <a:latin typeface="Trebuchet MS"/>
                <a:cs typeface="Trebuchet MS"/>
              </a:rPr>
              <a:t>V</a:t>
            </a:r>
            <a:r>
              <a:rPr i="1" spc="-705" dirty="0">
                <a:solidFill>
                  <a:srgbClr val="000000"/>
                </a:solidFill>
                <a:latin typeface="Trebuchet MS"/>
                <a:cs typeface="Trebuchet MS"/>
              </a:rPr>
              <a:t>I</a:t>
            </a:r>
            <a:r>
              <a:rPr i="1" spc="-710" dirty="0">
                <a:solidFill>
                  <a:srgbClr val="000000"/>
                </a:solidFill>
                <a:latin typeface="Trebuchet MS"/>
                <a:cs typeface="Trebuchet MS"/>
              </a:rPr>
              <a:t>D</a:t>
            </a:r>
            <a:r>
              <a:rPr i="1" spc="-705" dirty="0">
                <a:solidFill>
                  <a:srgbClr val="000000"/>
                </a:solidFill>
                <a:latin typeface="Trebuchet MS"/>
                <a:cs typeface="Trebuchet MS"/>
              </a:rPr>
              <a:t>Ê</a:t>
            </a:r>
            <a:r>
              <a:rPr i="1" spc="-710" dirty="0">
                <a:solidFill>
                  <a:srgbClr val="000000"/>
                </a:solidFill>
                <a:latin typeface="Trebuchet MS"/>
                <a:cs typeface="Trebuchet MS"/>
              </a:rPr>
              <a:t>N</a:t>
            </a:r>
            <a:r>
              <a:rPr i="1" spc="-705" dirty="0">
                <a:solidFill>
                  <a:srgbClr val="000000"/>
                </a:solidFill>
                <a:latin typeface="Trebuchet MS"/>
                <a:cs typeface="Trebuchet MS"/>
              </a:rPr>
              <a:t>CI</a:t>
            </a:r>
            <a:r>
              <a:rPr i="1" spc="-1345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144" y="2379888"/>
            <a:ext cx="10172065" cy="264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spc="-90" dirty="0">
                <a:latin typeface="Arial Black"/>
                <a:cs typeface="Arial Black"/>
              </a:rPr>
              <a:t>Entenda</a:t>
            </a:r>
            <a:r>
              <a:rPr sz="1400" spc="-55" dirty="0">
                <a:latin typeface="Arial Black"/>
                <a:cs typeface="Arial Black"/>
              </a:rPr>
              <a:t> </a:t>
            </a:r>
            <a:r>
              <a:rPr sz="1400" spc="-140" dirty="0">
                <a:latin typeface="Arial Black"/>
                <a:cs typeface="Arial Black"/>
              </a:rPr>
              <a:t>as</a:t>
            </a:r>
            <a:r>
              <a:rPr sz="1400" spc="-55" dirty="0">
                <a:latin typeface="Arial Black"/>
                <a:cs typeface="Arial Black"/>
              </a:rPr>
              <a:t> </a:t>
            </a:r>
            <a:r>
              <a:rPr sz="1400" spc="-100" dirty="0">
                <a:latin typeface="Arial Black"/>
                <a:cs typeface="Arial Black"/>
              </a:rPr>
              <a:t>mudanças</a:t>
            </a:r>
            <a:r>
              <a:rPr sz="1400" spc="-55" dirty="0">
                <a:latin typeface="Arial Black"/>
                <a:cs typeface="Arial Black"/>
              </a:rPr>
              <a:t> </a:t>
            </a:r>
            <a:r>
              <a:rPr sz="1400" spc="-60" dirty="0">
                <a:latin typeface="Arial Black"/>
                <a:cs typeface="Arial Black"/>
              </a:rPr>
              <a:t>na</a:t>
            </a:r>
            <a:r>
              <a:rPr sz="1400" spc="-50" dirty="0">
                <a:latin typeface="Arial Black"/>
                <a:cs typeface="Arial Black"/>
              </a:rPr>
              <a:t> </a:t>
            </a:r>
            <a:r>
              <a:rPr sz="1400" spc="-85" dirty="0">
                <a:latin typeface="Arial Black"/>
                <a:cs typeface="Arial Black"/>
              </a:rPr>
              <a:t>contribuição</a:t>
            </a:r>
            <a:r>
              <a:rPr sz="1400" spc="-55" dirty="0">
                <a:latin typeface="Arial Black"/>
                <a:cs typeface="Arial Black"/>
              </a:rPr>
              <a:t> </a:t>
            </a:r>
            <a:r>
              <a:rPr sz="1400" spc="-80" dirty="0">
                <a:latin typeface="Arial Black"/>
                <a:cs typeface="Arial Black"/>
              </a:rPr>
              <a:t>previdenciária</a:t>
            </a:r>
            <a:r>
              <a:rPr sz="1400" spc="-55" dirty="0">
                <a:latin typeface="Arial Black"/>
                <a:cs typeface="Arial Black"/>
              </a:rPr>
              <a:t> </a:t>
            </a:r>
            <a:r>
              <a:rPr sz="1400" spc="-105" dirty="0">
                <a:latin typeface="Arial Black"/>
                <a:cs typeface="Arial Black"/>
              </a:rPr>
              <a:t>dos</a:t>
            </a:r>
            <a:r>
              <a:rPr sz="1400" spc="-50" dirty="0">
                <a:latin typeface="Arial Black"/>
                <a:cs typeface="Arial Black"/>
              </a:rPr>
              <a:t> </a:t>
            </a:r>
            <a:r>
              <a:rPr sz="1400" spc="-85" dirty="0">
                <a:latin typeface="Arial Black"/>
                <a:cs typeface="Arial Black"/>
              </a:rPr>
              <a:t>servidores</a:t>
            </a:r>
            <a:r>
              <a:rPr sz="1400" spc="-55" dirty="0">
                <a:latin typeface="Arial Black"/>
                <a:cs typeface="Arial Black"/>
              </a:rPr>
              <a:t> </a:t>
            </a:r>
            <a:r>
              <a:rPr sz="1400" spc="-10" dirty="0">
                <a:latin typeface="Arial Black"/>
                <a:cs typeface="Arial Black"/>
              </a:rPr>
              <a:t>ativos</a:t>
            </a:r>
            <a:endParaRPr sz="1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400">
              <a:latin typeface="Arial Black"/>
              <a:cs typeface="Arial Black"/>
            </a:endParaRPr>
          </a:p>
          <a:p>
            <a:pPr marL="12700" marR="5080">
              <a:lnSpc>
                <a:spcPct val="147300"/>
              </a:lnSpc>
            </a:pPr>
            <a:r>
              <a:rPr sz="1400" dirty="0">
                <a:latin typeface="Lucida Sans Unicode"/>
                <a:cs typeface="Lucida Sans Unicode"/>
              </a:rPr>
              <a:t>Entre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outras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alterações,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reforma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dos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servidores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estaduais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prevê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alíquotas</a:t>
            </a:r>
            <a:r>
              <a:rPr sz="1400" spc="-30" dirty="0">
                <a:latin typeface="Lucida Sans Unicode"/>
                <a:cs typeface="Lucida Sans Unicode"/>
              </a:rPr>
              <a:t> progressivas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3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contribuição </a:t>
            </a:r>
            <a:r>
              <a:rPr sz="1400" spc="-35" dirty="0">
                <a:latin typeface="Lucida Sans Unicode"/>
                <a:cs typeface="Lucida Sans Unicode"/>
              </a:rPr>
              <a:t>previdenciária.</a:t>
            </a:r>
            <a:r>
              <a:rPr sz="1400" spc="-45" dirty="0">
                <a:latin typeface="Lucida Sans Unicode"/>
                <a:cs typeface="Lucida Sans Unicode"/>
              </a:rPr>
              <a:t> </a:t>
            </a:r>
            <a:r>
              <a:rPr sz="1400" spc="-65" dirty="0">
                <a:latin typeface="Lucida Sans Unicode"/>
                <a:cs typeface="Lucida Sans Unicode"/>
              </a:rPr>
              <a:t>Abaixo,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entenda</a:t>
            </a:r>
            <a:r>
              <a:rPr sz="1400" spc="-4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como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passaram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ser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calculadas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as</a:t>
            </a:r>
            <a:r>
              <a:rPr sz="1400" spc="-4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contribuições </a:t>
            </a:r>
            <a:r>
              <a:rPr sz="1400" spc="-30" dirty="0">
                <a:latin typeface="Lucida Sans Unicode"/>
                <a:cs typeface="Lucida Sans Unicode"/>
              </a:rPr>
              <a:t>previdenciárias</a:t>
            </a:r>
            <a:r>
              <a:rPr sz="1400" spc="-40" dirty="0">
                <a:latin typeface="Lucida Sans Unicode"/>
                <a:cs typeface="Lucida Sans Unicode"/>
              </a:rPr>
              <a:t> dos</a:t>
            </a:r>
            <a:r>
              <a:rPr sz="1400" spc="-4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servidores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ativos:</a:t>
            </a:r>
            <a:endParaRPr sz="1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115"/>
              </a:spcBef>
            </a:pPr>
            <a:endParaRPr sz="14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95" dirty="0">
                <a:latin typeface="Arial Black"/>
                <a:cs typeface="Arial Black"/>
              </a:rPr>
              <a:t>Servidores</a:t>
            </a:r>
            <a:r>
              <a:rPr sz="1400" spc="-45" dirty="0">
                <a:latin typeface="Arial Black"/>
                <a:cs typeface="Arial Black"/>
              </a:rPr>
              <a:t> </a:t>
            </a:r>
            <a:r>
              <a:rPr sz="1400" spc="-10" dirty="0">
                <a:latin typeface="Arial Black"/>
                <a:cs typeface="Arial Black"/>
              </a:rPr>
              <a:t>ativos</a:t>
            </a:r>
            <a:endParaRPr sz="1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1400">
              <a:latin typeface="Arial Black"/>
              <a:cs typeface="Arial Black"/>
            </a:endParaRPr>
          </a:p>
          <a:p>
            <a:pPr marL="12700" marR="5080">
              <a:lnSpc>
                <a:spcPct val="116100"/>
              </a:lnSpc>
              <a:spcBef>
                <a:spcPts val="5"/>
              </a:spcBef>
            </a:pPr>
            <a:r>
              <a:rPr sz="1400" spc="-30" dirty="0">
                <a:latin typeface="Lucida Sans Unicode"/>
                <a:cs typeface="Lucida Sans Unicode"/>
              </a:rPr>
              <a:t>Atualmente,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os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servidores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ativos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contribuem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acordo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com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sua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faixa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salarial,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com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as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porcentagens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mostradas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na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tabela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7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próxima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página,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as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quais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incidem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sobre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todo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o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salário.</a:t>
            </a:r>
            <a:endParaRPr sz="1400">
              <a:latin typeface="Lucida Sans Unicode"/>
              <a:cs typeface="Lucida Sans Unicode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34789" y="2400797"/>
            <a:ext cx="2828290" cy="5334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8895" rIns="0" bIns="0" rtlCol="0">
            <a:spAutoFit/>
          </a:bodyPr>
          <a:lstStyle/>
          <a:p>
            <a:pPr marL="718820" marR="580390" indent="-131445">
              <a:lnSpc>
                <a:spcPct val="100000"/>
              </a:lnSpc>
              <a:spcBef>
                <a:spcPts val="385"/>
              </a:spcBef>
            </a:pPr>
            <a:r>
              <a:rPr sz="1400" spc="-140" dirty="0">
                <a:latin typeface="Arial Black"/>
                <a:cs typeface="Arial Black"/>
              </a:rPr>
              <a:t>PORCENTAGEM</a:t>
            </a:r>
            <a:r>
              <a:rPr sz="1400" spc="-15" dirty="0">
                <a:latin typeface="Arial Black"/>
                <a:cs typeface="Arial Black"/>
              </a:rPr>
              <a:t> </a:t>
            </a:r>
            <a:r>
              <a:rPr sz="1400" spc="-85" dirty="0">
                <a:latin typeface="Arial Black"/>
                <a:cs typeface="Arial Black"/>
              </a:rPr>
              <a:t>DE </a:t>
            </a:r>
            <a:r>
              <a:rPr sz="1400" spc="-35" dirty="0">
                <a:latin typeface="Arial Black"/>
                <a:cs typeface="Arial Black"/>
              </a:rPr>
              <a:t>CONTRIBUIÇÃO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1124" y="3084127"/>
            <a:ext cx="2828290" cy="6732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74930" rIns="0" bIns="0" rtlCol="0">
            <a:spAutoFit/>
          </a:bodyPr>
          <a:lstStyle/>
          <a:p>
            <a:pPr marL="988060" marR="572135" indent="-475615">
              <a:lnSpc>
                <a:spcPct val="108800"/>
              </a:lnSpc>
              <a:spcBef>
                <a:spcPts val="590"/>
              </a:spcBef>
            </a:pPr>
            <a:r>
              <a:rPr sz="1400" spc="-25" dirty="0">
                <a:latin typeface="Lucida Sans Unicode"/>
                <a:cs typeface="Lucida Sans Unicode"/>
              </a:rPr>
              <a:t>Até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85" dirty="0">
                <a:latin typeface="Lucida Sans Unicode"/>
                <a:cs typeface="Lucida Sans Unicode"/>
              </a:rPr>
              <a:t>1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salário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mínimo </a:t>
            </a:r>
            <a:r>
              <a:rPr sz="1400" spc="-50" dirty="0">
                <a:latin typeface="Lucida Sans Unicode"/>
                <a:cs typeface="Lucida Sans Unicode"/>
              </a:rPr>
              <a:t>(R$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1.</a:t>
            </a:r>
            <a:r>
              <a:rPr lang="pt-BR" sz="1400" spc="-10" dirty="0">
                <a:latin typeface="Lucida Sans Unicode"/>
                <a:cs typeface="Lucida Sans Unicode"/>
              </a:rPr>
              <a:t>518</a:t>
            </a:r>
            <a:r>
              <a:rPr sz="1400" spc="-10" dirty="0">
                <a:latin typeface="Lucida Sans Unicode"/>
                <a:cs typeface="Lucida Sans Unicode"/>
              </a:rPr>
              <a:t>)</a:t>
            </a:r>
            <a:r>
              <a:rPr lang="pt-BR" sz="1400" spc="-10" dirty="0">
                <a:latin typeface="Lucida Sans Unicode"/>
                <a:cs typeface="Lucida Sans Unicode"/>
              </a:rPr>
              <a:t>  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01124" y="3902301"/>
            <a:ext cx="2829600" cy="6732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R$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85" dirty="0">
                <a:latin typeface="Lucida Sans Unicode"/>
                <a:cs typeface="Lucida Sans Unicode"/>
              </a:rPr>
              <a:t>1.</a:t>
            </a:r>
            <a:r>
              <a:rPr lang="pt-BR" sz="1400" spc="-85" dirty="0">
                <a:latin typeface="Lucida Sans Unicode"/>
                <a:cs typeface="Lucida Sans Unicode"/>
              </a:rPr>
              <a:t>518</a:t>
            </a:r>
            <a:r>
              <a:rPr sz="1400" spc="-85" dirty="0">
                <a:latin typeface="Lucida Sans Unicode"/>
                <a:cs typeface="Lucida Sans Unicode"/>
              </a:rPr>
              <a:t>,01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R$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lang="pt-BR" sz="1400" spc="-65" dirty="0">
                <a:latin typeface="Lucida Sans Unicode"/>
                <a:cs typeface="Lucida Sans Unicode"/>
              </a:rPr>
              <a:t>4.022,46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1237" y="4741357"/>
            <a:ext cx="2829600" cy="6732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5720" rIns="0" bIns="0" rtlCol="0">
            <a:spAutoFit/>
          </a:bodyPr>
          <a:lstStyle/>
          <a:p>
            <a:pPr marL="499745" marR="466725" indent="-25400">
              <a:lnSpc>
                <a:spcPct val="117800"/>
              </a:lnSpc>
              <a:spcBef>
                <a:spcPts val="360"/>
              </a:spcBef>
            </a:pP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R$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lang="pt-BR" sz="1400" spc="-70" dirty="0">
                <a:latin typeface="Lucida Sans Unicode"/>
                <a:cs typeface="Lucida Sans Unicode"/>
              </a:rPr>
              <a:t>4.022,47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ao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teto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RGPS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(R$</a:t>
            </a:r>
            <a:r>
              <a:rPr lang="pt-BR" sz="1400" spc="-40" dirty="0">
                <a:latin typeface="Lucida Sans Unicode"/>
                <a:cs typeface="Lucida Sans Unicode"/>
              </a:rPr>
              <a:t>8.157,41</a:t>
            </a:r>
            <a:r>
              <a:rPr sz="1400" spc="-50" dirty="0">
                <a:latin typeface="Lucida Sans Unicode"/>
                <a:cs typeface="Lucida Sans Unicode"/>
              </a:rPr>
              <a:t>)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1349" y="5575072"/>
            <a:ext cx="2829600" cy="6732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6800" rIns="0" bIns="0" rtlCol="0">
            <a:noAutofit/>
          </a:bodyPr>
          <a:lstStyle/>
          <a:p>
            <a:pPr marL="643255" marR="614680" indent="48895" algn="ctr">
              <a:lnSpc>
                <a:spcPct val="117800"/>
              </a:lnSpc>
              <a:spcBef>
                <a:spcPts val="440"/>
              </a:spcBef>
            </a:pPr>
            <a:r>
              <a:rPr sz="1350" spc="-30" dirty="0">
                <a:latin typeface="Lucida Sans Unicode"/>
                <a:cs typeface="Lucida Sans Unicode"/>
              </a:rPr>
              <a:t>Acima</a:t>
            </a:r>
            <a:r>
              <a:rPr sz="1350" spc="-80" dirty="0">
                <a:latin typeface="Lucida Sans Unicode"/>
                <a:cs typeface="Lucida Sans Unicode"/>
              </a:rPr>
              <a:t> </a:t>
            </a:r>
            <a:r>
              <a:rPr sz="1350" dirty="0">
                <a:latin typeface="Lucida Sans Unicode"/>
                <a:cs typeface="Lucida Sans Unicode"/>
              </a:rPr>
              <a:t>do</a:t>
            </a:r>
            <a:r>
              <a:rPr sz="1350" spc="-90" dirty="0">
                <a:latin typeface="Lucida Sans Unicode"/>
                <a:cs typeface="Lucida Sans Unicode"/>
              </a:rPr>
              <a:t> </a:t>
            </a:r>
            <a:r>
              <a:rPr sz="1350" spc="-10" dirty="0">
                <a:latin typeface="Lucida Sans Unicode"/>
                <a:cs typeface="Lucida Sans Unicode"/>
              </a:rPr>
              <a:t>teto</a:t>
            </a:r>
            <a:r>
              <a:rPr sz="1350" spc="-85" dirty="0">
                <a:latin typeface="Lucida Sans Unicode"/>
                <a:cs typeface="Lucida Sans Unicode"/>
              </a:rPr>
              <a:t> </a:t>
            </a:r>
            <a:r>
              <a:rPr sz="1350" spc="-25" dirty="0">
                <a:latin typeface="Lucida Sans Unicode"/>
                <a:cs typeface="Lucida Sans Unicode"/>
              </a:rPr>
              <a:t>do </a:t>
            </a:r>
            <a:r>
              <a:rPr sz="1350" dirty="0">
                <a:latin typeface="Lucida Sans Unicode"/>
                <a:cs typeface="Lucida Sans Unicode"/>
              </a:rPr>
              <a:t>RGPS</a:t>
            </a:r>
            <a:r>
              <a:rPr sz="1350" spc="-15" dirty="0">
                <a:latin typeface="Lucida Sans Unicode"/>
                <a:cs typeface="Lucida Sans Unicode"/>
              </a:rPr>
              <a:t> </a:t>
            </a:r>
            <a:r>
              <a:rPr sz="1350" spc="-50" dirty="0">
                <a:latin typeface="Lucida Sans Unicode"/>
                <a:cs typeface="Lucida Sans Unicode"/>
              </a:rPr>
              <a:t>(R$</a:t>
            </a:r>
            <a:r>
              <a:rPr lang="pt-BR" sz="1350" spc="-50" dirty="0">
                <a:latin typeface="Lucida Sans Unicode"/>
                <a:cs typeface="Lucida Sans Unicode"/>
              </a:rPr>
              <a:t> </a:t>
            </a:r>
            <a:r>
              <a:rPr lang="pt-BR" sz="1350" spc="-10" dirty="0">
                <a:latin typeface="Lucida Sans Unicode"/>
                <a:cs typeface="Lucida Sans Unicode"/>
              </a:rPr>
              <a:t>8.157,41</a:t>
            </a:r>
            <a:r>
              <a:rPr sz="1350" spc="-75" dirty="0">
                <a:latin typeface="Lucida Sans Unicode"/>
                <a:cs typeface="Lucida Sans Unicode"/>
              </a:rPr>
              <a:t>)</a:t>
            </a:r>
            <a:endParaRPr sz="1350" dirty="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34789" y="3084128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latin typeface="Lucida Sans Unicode"/>
                <a:cs typeface="Lucida Sans Unicode"/>
              </a:rPr>
              <a:t>11%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34789" y="3902301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latin typeface="Lucida Sans Unicode"/>
                <a:cs typeface="Lucida Sans Unicode"/>
              </a:rPr>
              <a:t>12%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34789" y="4741360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latin typeface="Lucida Sans Unicode"/>
                <a:cs typeface="Lucida Sans Unicode"/>
              </a:rPr>
              <a:t>14%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34789" y="5575072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latin typeface="Lucida Sans Unicode"/>
                <a:cs typeface="Lucida Sans Unicode"/>
              </a:rPr>
              <a:t>16%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7440" y="3084128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130" dirty="0">
                <a:latin typeface="Arial Black"/>
                <a:cs typeface="Arial Black"/>
              </a:rPr>
              <a:t>FAIXA</a:t>
            </a:r>
            <a:r>
              <a:rPr sz="1400" spc="-70" dirty="0">
                <a:latin typeface="Arial Black"/>
                <a:cs typeface="Arial Black"/>
              </a:rPr>
              <a:t> </a:t>
            </a:r>
            <a:r>
              <a:rPr sz="1400" spc="-50" dirty="0">
                <a:latin typeface="Arial Black"/>
                <a:cs typeface="Arial Black"/>
              </a:rPr>
              <a:t>1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7440" y="3902301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130" dirty="0">
                <a:latin typeface="Arial Black"/>
                <a:cs typeface="Arial Black"/>
              </a:rPr>
              <a:t>FAIXA</a:t>
            </a:r>
            <a:r>
              <a:rPr sz="1400" spc="-70" dirty="0">
                <a:latin typeface="Arial Black"/>
                <a:cs typeface="Arial Black"/>
              </a:rPr>
              <a:t> </a:t>
            </a:r>
            <a:r>
              <a:rPr sz="1400" spc="-50" dirty="0">
                <a:latin typeface="Arial Black"/>
                <a:cs typeface="Arial Black"/>
              </a:rPr>
              <a:t>2</a:t>
            </a:r>
            <a:endParaRPr sz="1400" dirty="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7440" y="4741360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130" dirty="0">
                <a:latin typeface="Arial Black"/>
                <a:cs typeface="Arial Black"/>
              </a:rPr>
              <a:t>FAIXA</a:t>
            </a:r>
            <a:r>
              <a:rPr sz="1400" spc="-70" dirty="0">
                <a:latin typeface="Arial Black"/>
                <a:cs typeface="Arial Black"/>
              </a:rPr>
              <a:t> </a:t>
            </a:r>
            <a:r>
              <a:rPr sz="1400" spc="-50" dirty="0">
                <a:latin typeface="Arial Black"/>
                <a:cs typeface="Arial Black"/>
              </a:rPr>
              <a:t>3</a:t>
            </a:r>
            <a:endParaRPr sz="1400" dirty="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7440" y="5575072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130" dirty="0">
                <a:latin typeface="Arial Black"/>
                <a:cs typeface="Arial Black"/>
              </a:rPr>
              <a:t>FAIXA</a:t>
            </a:r>
            <a:r>
              <a:rPr sz="1400" spc="-70" dirty="0">
                <a:latin typeface="Arial Black"/>
                <a:cs typeface="Arial Black"/>
              </a:rPr>
              <a:t> </a:t>
            </a:r>
            <a:r>
              <a:rPr sz="1400" spc="-50" dirty="0">
                <a:latin typeface="Arial Black"/>
                <a:cs typeface="Arial Black"/>
              </a:rPr>
              <a:t>4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1124" y="2400797"/>
            <a:ext cx="2828290" cy="5334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3271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045"/>
              </a:spcBef>
            </a:pPr>
            <a:r>
              <a:rPr sz="1400" spc="-10" dirty="0">
                <a:latin typeface="Arial Black"/>
                <a:cs typeface="Arial Black"/>
              </a:rPr>
              <a:t>SALÁRIO</a:t>
            </a:r>
            <a:endParaRPr sz="1400">
              <a:latin typeface="Arial Black"/>
              <a:cs typeface="Arial Black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41" y="2013335"/>
            <a:ext cx="1017206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1400" spc="-20" dirty="0">
                <a:latin typeface="Lucida Sans Unicode"/>
                <a:cs typeface="Lucida Sans Unicode"/>
              </a:rPr>
              <a:t>Confira</a:t>
            </a:r>
            <a:r>
              <a:rPr sz="1400" spc="-25" dirty="0">
                <a:latin typeface="Lucida Sans Unicode"/>
                <a:cs typeface="Lucida Sans Unicode"/>
              </a:rPr>
              <a:t> alguns</a:t>
            </a:r>
            <a:r>
              <a:rPr sz="1400" spc="-20" dirty="0">
                <a:latin typeface="Lucida Sans Unicode"/>
                <a:cs typeface="Lucida Sans Unicode"/>
              </a:rPr>
              <a:t> exemplos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como</a:t>
            </a:r>
            <a:r>
              <a:rPr sz="1400" spc="-2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está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sendo</a:t>
            </a:r>
            <a:r>
              <a:rPr sz="1400" spc="-2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realizado</a:t>
            </a:r>
            <a:r>
              <a:rPr sz="1400" spc="-2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o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cálculo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2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contribuição</a:t>
            </a:r>
            <a:r>
              <a:rPr sz="1400" spc="-20" dirty="0">
                <a:latin typeface="Lucida Sans Unicode"/>
                <a:cs typeface="Lucida Sans Unicode"/>
              </a:rPr>
              <a:t> previdenciária </a:t>
            </a:r>
            <a:r>
              <a:rPr sz="1400" dirty="0">
                <a:latin typeface="Lucida Sans Unicode"/>
                <a:cs typeface="Lucida Sans Unicode"/>
              </a:rPr>
              <a:t>dos</a:t>
            </a:r>
            <a:r>
              <a:rPr sz="1400" spc="-2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servidores</a:t>
            </a:r>
            <a:r>
              <a:rPr sz="1400" spc="-2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ativos</a:t>
            </a:r>
            <a:r>
              <a:rPr sz="1400" spc="-2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a </a:t>
            </a:r>
            <a:r>
              <a:rPr sz="1400" spc="-25" dirty="0">
                <a:latin typeface="Lucida Sans Unicode"/>
                <a:cs typeface="Lucida Sans Unicode"/>
              </a:rPr>
              <a:t>partir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2024.</a:t>
            </a:r>
            <a:endParaRPr sz="14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5487" y="3096658"/>
            <a:ext cx="9929495" cy="2386965"/>
            <a:chOff x="255487" y="3096658"/>
            <a:chExt cx="9929495" cy="2386965"/>
          </a:xfrm>
        </p:grpSpPr>
        <p:sp>
          <p:nvSpPr>
            <p:cNvPr id="5" name="object 5"/>
            <p:cNvSpPr/>
            <p:nvPr/>
          </p:nvSpPr>
          <p:spPr>
            <a:xfrm>
              <a:off x="255485" y="3096666"/>
              <a:ext cx="9929495" cy="2386965"/>
            </a:xfrm>
            <a:custGeom>
              <a:avLst/>
              <a:gdLst/>
              <a:ahLst/>
              <a:cxnLst/>
              <a:rect l="l" t="t" r="r" b="b"/>
              <a:pathLst>
                <a:path w="9929495" h="2386965">
                  <a:moveTo>
                    <a:pt x="9929025" y="0"/>
                  </a:moveTo>
                  <a:lnTo>
                    <a:pt x="9665094" y="0"/>
                  </a:lnTo>
                  <a:lnTo>
                    <a:pt x="9665094" y="131965"/>
                  </a:lnTo>
                  <a:lnTo>
                    <a:pt x="9665081" y="0"/>
                  </a:lnTo>
                  <a:lnTo>
                    <a:pt x="263931" y="0"/>
                  </a:lnTo>
                  <a:lnTo>
                    <a:pt x="0" y="0"/>
                  </a:lnTo>
                  <a:lnTo>
                    <a:pt x="0" y="2386749"/>
                  </a:lnTo>
                  <a:lnTo>
                    <a:pt x="263931" y="2386749"/>
                  </a:lnTo>
                  <a:lnTo>
                    <a:pt x="9665094" y="2386749"/>
                  </a:lnTo>
                  <a:lnTo>
                    <a:pt x="9929025" y="2386749"/>
                  </a:lnTo>
                  <a:lnTo>
                    <a:pt x="992902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3039" y="3320503"/>
              <a:ext cx="9653270" cy="605790"/>
            </a:xfrm>
            <a:custGeom>
              <a:avLst/>
              <a:gdLst/>
              <a:ahLst/>
              <a:cxnLst/>
              <a:rect l="l" t="t" r="r" b="b"/>
              <a:pathLst>
                <a:path w="9653270" h="605789">
                  <a:moveTo>
                    <a:pt x="9652940" y="0"/>
                  </a:moveTo>
                  <a:lnTo>
                    <a:pt x="9522638" y="0"/>
                  </a:lnTo>
                  <a:lnTo>
                    <a:pt x="131267" y="0"/>
                  </a:lnTo>
                  <a:lnTo>
                    <a:pt x="0" y="0"/>
                  </a:lnTo>
                  <a:lnTo>
                    <a:pt x="0" y="605383"/>
                  </a:lnTo>
                  <a:lnTo>
                    <a:pt x="131267" y="605383"/>
                  </a:lnTo>
                  <a:lnTo>
                    <a:pt x="9522638" y="605383"/>
                  </a:lnTo>
                  <a:lnTo>
                    <a:pt x="9652940" y="605383"/>
                  </a:lnTo>
                  <a:lnTo>
                    <a:pt x="9652940" y="0"/>
                  </a:lnTo>
                  <a:close/>
                </a:path>
              </a:pathLst>
            </a:custGeom>
            <a:solidFill>
              <a:srgbClr val="5353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5487" y="3096658"/>
            <a:ext cx="9929495" cy="2035173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3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R="635" algn="ctr">
              <a:lnSpc>
                <a:spcPct val="100000"/>
              </a:lnSpc>
            </a:pPr>
            <a:r>
              <a:rPr sz="1800" spc="-100" dirty="0">
                <a:solidFill>
                  <a:srgbClr val="FFFFFF"/>
                </a:solidFill>
                <a:latin typeface="Arial Black"/>
                <a:cs typeface="Arial Black"/>
              </a:rPr>
              <a:t>Exemplo</a:t>
            </a:r>
            <a:r>
              <a:rPr sz="1800" spc="-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25" dirty="0">
                <a:solidFill>
                  <a:srgbClr val="FFFFFF"/>
                </a:solidFill>
                <a:latin typeface="Arial Black"/>
                <a:cs typeface="Arial Black"/>
              </a:rPr>
              <a:t>1: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Arial Black"/>
                <a:cs typeface="Arial Black"/>
              </a:rPr>
              <a:t>servidor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Arial Black"/>
                <a:cs typeface="Arial Black"/>
              </a:rPr>
              <a:t>que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05" dirty="0">
                <a:solidFill>
                  <a:srgbClr val="FFFFFF"/>
                </a:solidFill>
                <a:latin typeface="Arial Black"/>
                <a:cs typeface="Arial Black"/>
              </a:rPr>
              <a:t>recebe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R$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Black"/>
                <a:cs typeface="Arial Black"/>
              </a:rPr>
              <a:t>2.000,00</a:t>
            </a:r>
            <a:endParaRPr sz="1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545"/>
              </a:spcBef>
            </a:pPr>
            <a:endParaRPr sz="1800" dirty="0">
              <a:latin typeface="Arial Black"/>
              <a:cs typeface="Arial Black"/>
            </a:endParaRPr>
          </a:p>
          <a:p>
            <a:pPr marL="137160">
              <a:lnSpc>
                <a:spcPct val="100000"/>
              </a:lnSpc>
            </a:pPr>
            <a:r>
              <a:rPr sz="1600" spc="-100" dirty="0">
                <a:solidFill>
                  <a:srgbClr val="535353"/>
                </a:solidFill>
                <a:latin typeface="Arial Black"/>
                <a:cs typeface="Arial Black"/>
              </a:rPr>
              <a:t>Faixa</a:t>
            </a:r>
            <a:r>
              <a:rPr sz="1600" spc="-55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spc="-114" dirty="0">
                <a:solidFill>
                  <a:srgbClr val="535353"/>
                </a:solidFill>
                <a:latin typeface="Arial Black"/>
                <a:cs typeface="Arial Black"/>
              </a:rPr>
              <a:t>1:</a:t>
            </a:r>
            <a:r>
              <a:rPr sz="1600" spc="-5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</a:t>
            </a:r>
            <a:r>
              <a:rPr sz="1600" spc="-9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com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11%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70" dirty="0">
                <a:solidFill>
                  <a:srgbClr val="535353"/>
                </a:solidFill>
                <a:latin typeface="Lucida Sans Unicode"/>
                <a:cs typeface="Lucida Sans Unicode"/>
              </a:rPr>
              <a:t>1.</a:t>
            </a:r>
            <a:r>
              <a:rPr lang="pt-BR" sz="1600" spc="-70" dirty="0">
                <a:solidFill>
                  <a:srgbClr val="535353"/>
                </a:solidFill>
                <a:latin typeface="Lucida Sans Unicode"/>
                <a:cs typeface="Lucida Sans Unicode"/>
              </a:rPr>
              <a:t>518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166,98</a:t>
            </a:r>
            <a:endParaRPr sz="1600" dirty="0">
              <a:latin typeface="Lucida Sans Unicode"/>
              <a:cs typeface="Lucida Sans Unicode"/>
            </a:endParaRPr>
          </a:p>
          <a:p>
            <a:pPr marL="137160">
              <a:lnSpc>
                <a:spcPct val="100000"/>
              </a:lnSpc>
              <a:spcBef>
                <a:spcPts val="630"/>
              </a:spcBef>
            </a:pPr>
            <a:r>
              <a:rPr sz="1600" spc="-100" dirty="0">
                <a:solidFill>
                  <a:srgbClr val="535353"/>
                </a:solidFill>
                <a:latin typeface="Arial Black"/>
                <a:cs typeface="Arial Black"/>
              </a:rPr>
              <a:t>Faixa</a:t>
            </a:r>
            <a:r>
              <a:rPr sz="1600" spc="-55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spc="-114" dirty="0">
                <a:solidFill>
                  <a:srgbClr val="535353"/>
                </a:solidFill>
                <a:latin typeface="Arial Black"/>
                <a:cs typeface="Arial Black"/>
              </a:rPr>
              <a:t>2:</a:t>
            </a:r>
            <a:r>
              <a:rPr sz="1600" spc="-5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</a:t>
            </a:r>
            <a:r>
              <a:rPr sz="1600" spc="-1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com</a:t>
            </a:r>
            <a:r>
              <a:rPr sz="1600" spc="-5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12%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482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(resultado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70" dirty="0">
                <a:solidFill>
                  <a:srgbClr val="535353"/>
                </a:solidFill>
                <a:latin typeface="Lucida Sans Unicode"/>
                <a:cs typeface="Lucida Sans Unicode"/>
              </a:rPr>
              <a:t>2.000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420" dirty="0">
                <a:solidFill>
                  <a:srgbClr val="535353"/>
                </a:solidFill>
                <a:latin typeface="Lucida Sans Unicode"/>
                <a:cs typeface="Lucida Sans Unicode"/>
              </a:rPr>
              <a:t>-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65" dirty="0">
                <a:solidFill>
                  <a:srgbClr val="535353"/>
                </a:solidFill>
                <a:latin typeface="Lucida Sans Unicode"/>
                <a:cs typeface="Lucida Sans Unicode"/>
              </a:rPr>
              <a:t>1.518</a:t>
            </a:r>
            <a:r>
              <a:rPr sz="1600" spc="-65" dirty="0">
                <a:solidFill>
                  <a:srgbClr val="535353"/>
                </a:solidFill>
                <a:latin typeface="Lucida Sans Unicode"/>
                <a:cs typeface="Lucida Sans Unicode"/>
              </a:rPr>
              <a:t>)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57,84</a:t>
            </a:r>
            <a:endParaRPr sz="1600" dirty="0">
              <a:latin typeface="Lucida Sans Unicode"/>
              <a:cs typeface="Lucida Sans Unicode"/>
            </a:endParaRPr>
          </a:p>
          <a:p>
            <a:pPr marL="137160">
              <a:lnSpc>
                <a:spcPct val="100000"/>
              </a:lnSpc>
              <a:spcBef>
                <a:spcPts val="630"/>
              </a:spcBef>
            </a:pPr>
            <a:r>
              <a:rPr sz="1600" spc="-75" dirty="0">
                <a:solidFill>
                  <a:srgbClr val="535353"/>
                </a:solidFill>
                <a:latin typeface="Arial Black"/>
                <a:cs typeface="Arial Black"/>
              </a:rPr>
              <a:t>Total</a:t>
            </a:r>
            <a:r>
              <a:rPr sz="1600" spc="-6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spc="-110" dirty="0">
                <a:solidFill>
                  <a:srgbClr val="535353"/>
                </a:solidFill>
                <a:latin typeface="Arial Black"/>
                <a:cs typeface="Arial Black"/>
              </a:rPr>
              <a:t>a</a:t>
            </a:r>
            <a:r>
              <a:rPr sz="1600" spc="-55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spc="-30" dirty="0">
                <a:solidFill>
                  <a:srgbClr val="535353"/>
                </a:solidFill>
                <a:latin typeface="Arial Black"/>
                <a:cs typeface="Arial Black"/>
              </a:rPr>
              <a:t>contribuir:</a:t>
            </a:r>
            <a:r>
              <a:rPr sz="1600" spc="-105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1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1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66,98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+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57,84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224,82</a:t>
            </a:r>
            <a:endParaRPr sz="1600" dirty="0">
              <a:latin typeface="Lucida Sans Unicode"/>
              <a:cs typeface="Lucida Sans Unicode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5487" y="2586624"/>
            <a:ext cx="9929495" cy="2386965"/>
            <a:chOff x="255487" y="2586624"/>
            <a:chExt cx="9929495" cy="2386965"/>
          </a:xfrm>
        </p:grpSpPr>
        <p:sp>
          <p:nvSpPr>
            <p:cNvPr id="4" name="object 4"/>
            <p:cNvSpPr/>
            <p:nvPr/>
          </p:nvSpPr>
          <p:spPr>
            <a:xfrm>
              <a:off x="255485" y="2586634"/>
              <a:ext cx="9929495" cy="2386965"/>
            </a:xfrm>
            <a:custGeom>
              <a:avLst/>
              <a:gdLst/>
              <a:ahLst/>
              <a:cxnLst/>
              <a:rect l="l" t="t" r="r" b="b"/>
              <a:pathLst>
                <a:path w="9929495" h="2386965">
                  <a:moveTo>
                    <a:pt x="9929025" y="0"/>
                  </a:moveTo>
                  <a:lnTo>
                    <a:pt x="9665094" y="0"/>
                  </a:lnTo>
                  <a:lnTo>
                    <a:pt x="9665094" y="131965"/>
                  </a:lnTo>
                  <a:lnTo>
                    <a:pt x="9665081" y="0"/>
                  </a:lnTo>
                  <a:lnTo>
                    <a:pt x="263931" y="0"/>
                  </a:lnTo>
                  <a:lnTo>
                    <a:pt x="0" y="0"/>
                  </a:lnTo>
                  <a:lnTo>
                    <a:pt x="0" y="2386749"/>
                  </a:lnTo>
                  <a:lnTo>
                    <a:pt x="263931" y="2386749"/>
                  </a:lnTo>
                  <a:lnTo>
                    <a:pt x="9665094" y="2386749"/>
                  </a:lnTo>
                  <a:lnTo>
                    <a:pt x="9929025" y="2386749"/>
                  </a:lnTo>
                  <a:lnTo>
                    <a:pt x="992902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3039" y="2810471"/>
              <a:ext cx="9653270" cy="605790"/>
            </a:xfrm>
            <a:custGeom>
              <a:avLst/>
              <a:gdLst/>
              <a:ahLst/>
              <a:cxnLst/>
              <a:rect l="l" t="t" r="r" b="b"/>
              <a:pathLst>
                <a:path w="9653270" h="605789">
                  <a:moveTo>
                    <a:pt x="9652940" y="0"/>
                  </a:moveTo>
                  <a:lnTo>
                    <a:pt x="9522638" y="0"/>
                  </a:lnTo>
                  <a:lnTo>
                    <a:pt x="131267" y="0"/>
                  </a:lnTo>
                  <a:lnTo>
                    <a:pt x="0" y="0"/>
                  </a:lnTo>
                  <a:lnTo>
                    <a:pt x="0" y="605383"/>
                  </a:lnTo>
                  <a:lnTo>
                    <a:pt x="131267" y="605383"/>
                  </a:lnTo>
                  <a:lnTo>
                    <a:pt x="9522638" y="605383"/>
                  </a:lnTo>
                  <a:lnTo>
                    <a:pt x="9652940" y="605383"/>
                  </a:lnTo>
                  <a:lnTo>
                    <a:pt x="9652940" y="0"/>
                  </a:lnTo>
                  <a:close/>
                </a:path>
              </a:pathLst>
            </a:custGeom>
            <a:solidFill>
              <a:srgbClr val="5353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371934" y="2788763"/>
            <a:ext cx="9573260" cy="1963405"/>
          </a:xfrm>
          <a:prstGeom prst="rect">
            <a:avLst/>
          </a:prstGeom>
        </p:spPr>
        <p:txBody>
          <a:bodyPr vert="horz" wrap="square" lIns="0" tIns="179117" rIns="0" bIns="0" rtlCol="0">
            <a:spAutoFit/>
          </a:bodyPr>
          <a:lstStyle/>
          <a:p>
            <a:pPr marL="114300" algn="ctr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Exemplo</a:t>
            </a:r>
            <a:r>
              <a:rPr spc="-55" dirty="0"/>
              <a:t> </a:t>
            </a:r>
            <a:r>
              <a:rPr spc="-125" dirty="0"/>
              <a:t>2:</a:t>
            </a:r>
            <a:r>
              <a:rPr spc="-50" dirty="0"/>
              <a:t> </a:t>
            </a:r>
            <a:r>
              <a:rPr spc="-45" dirty="0"/>
              <a:t>servidor</a:t>
            </a:r>
            <a:r>
              <a:rPr spc="-50" dirty="0"/>
              <a:t> </a:t>
            </a:r>
            <a:r>
              <a:rPr spc="-45" dirty="0"/>
              <a:t>que</a:t>
            </a:r>
            <a:r>
              <a:rPr spc="-50" dirty="0"/>
              <a:t> </a:t>
            </a:r>
            <a:r>
              <a:rPr spc="-105" dirty="0"/>
              <a:t>recebe</a:t>
            </a:r>
            <a:r>
              <a:rPr spc="-50" dirty="0"/>
              <a:t> </a:t>
            </a:r>
            <a:r>
              <a:rPr spc="-190" dirty="0"/>
              <a:t>R$</a:t>
            </a:r>
            <a:r>
              <a:rPr spc="-50" dirty="0"/>
              <a:t> </a:t>
            </a:r>
            <a:r>
              <a:rPr lang="pt-BR" spc="-10" dirty="0"/>
              <a:t>5</a:t>
            </a:r>
            <a:r>
              <a:rPr spc="-10" dirty="0"/>
              <a:t>.000,00</a:t>
            </a: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lang="pt-BR" sz="1600" spc="-100" dirty="0">
                <a:solidFill>
                  <a:srgbClr val="535353"/>
                </a:solidFill>
              </a:rPr>
              <a:t>Faixa</a:t>
            </a:r>
            <a:r>
              <a:rPr lang="pt-BR" sz="1600" spc="-55" dirty="0">
                <a:solidFill>
                  <a:srgbClr val="535353"/>
                </a:solidFill>
              </a:rPr>
              <a:t> </a:t>
            </a:r>
            <a:r>
              <a:rPr lang="pt-BR" sz="1600" spc="-114" dirty="0">
                <a:solidFill>
                  <a:srgbClr val="535353"/>
                </a:solidFill>
              </a:rPr>
              <a:t>1:</a:t>
            </a:r>
            <a:r>
              <a:rPr lang="pt-BR" sz="1600" spc="-50" dirty="0">
                <a:solidFill>
                  <a:srgbClr val="535353"/>
                </a:solidFill>
              </a:rPr>
              <a:t> </a:t>
            </a:r>
            <a:r>
              <a:rPr lang="pt-BR"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 com 11% de R$ 1.518 = R$ 166,98</a:t>
            </a: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spc="-100" dirty="0" err="1">
                <a:solidFill>
                  <a:srgbClr val="535353"/>
                </a:solidFill>
              </a:rPr>
              <a:t>Faixa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spc="-114" dirty="0">
                <a:solidFill>
                  <a:srgbClr val="535353"/>
                </a:solidFill>
              </a:rPr>
              <a:t>2:</a:t>
            </a:r>
            <a:r>
              <a:rPr sz="1600" spc="-50" dirty="0">
                <a:solidFill>
                  <a:srgbClr val="535353"/>
                </a:solidFill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</a:t>
            </a:r>
            <a:r>
              <a:rPr sz="1600" spc="-9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com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12%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2.504,45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(resultado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4.022,46 – 1.518,01</a:t>
            </a:r>
            <a:r>
              <a:rPr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)</a:t>
            </a:r>
            <a:r>
              <a:rPr sz="16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300,53</a:t>
            </a:r>
            <a:endParaRPr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b="1" spc="-65" dirty="0">
                <a:solidFill>
                  <a:srgbClr val="535353"/>
                </a:solidFill>
                <a:latin typeface="Lucida Sans Unicode"/>
                <a:cs typeface="Lucida Sans Unicode"/>
              </a:rPr>
              <a:t>F</a:t>
            </a:r>
            <a:r>
              <a:rPr sz="1600" b="1" spc="-65" dirty="0">
                <a:solidFill>
                  <a:srgbClr val="535353"/>
                </a:solidFill>
              </a:rPr>
              <a:t>aixa</a:t>
            </a:r>
            <a:r>
              <a:rPr sz="1600" spc="-70" dirty="0">
                <a:solidFill>
                  <a:srgbClr val="535353"/>
                </a:solidFill>
              </a:rPr>
              <a:t> </a:t>
            </a:r>
            <a:r>
              <a:rPr sz="1600" spc="-110" dirty="0">
                <a:solidFill>
                  <a:srgbClr val="535353"/>
                </a:solidFill>
              </a:rPr>
              <a:t>3: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</a:t>
            </a:r>
            <a:r>
              <a:rPr sz="1600" spc="-114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com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14%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977,54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(resultado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70" dirty="0">
                <a:solidFill>
                  <a:srgbClr val="535353"/>
                </a:solidFill>
                <a:latin typeface="Lucida Sans Unicode"/>
                <a:cs typeface="Lucida Sans Unicode"/>
              </a:rPr>
              <a:t>5.000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420" dirty="0">
                <a:solidFill>
                  <a:srgbClr val="535353"/>
                </a:solidFill>
                <a:latin typeface="Lucida Sans Unicode"/>
                <a:cs typeface="Lucida Sans Unicode"/>
              </a:rPr>
              <a:t>-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4.022,46</a:t>
            </a:r>
            <a:r>
              <a:rPr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)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136,85</a:t>
            </a:r>
            <a:endParaRPr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spc="-75" dirty="0">
                <a:solidFill>
                  <a:srgbClr val="535353"/>
                </a:solidFill>
              </a:rPr>
              <a:t>Total</a:t>
            </a:r>
            <a:r>
              <a:rPr sz="1600" spc="-60" dirty="0">
                <a:solidFill>
                  <a:srgbClr val="535353"/>
                </a:solidFill>
              </a:rPr>
              <a:t> </a:t>
            </a:r>
            <a:r>
              <a:rPr sz="1600" spc="-110" dirty="0">
                <a:solidFill>
                  <a:srgbClr val="535353"/>
                </a:solidFill>
              </a:rPr>
              <a:t>a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spc="-30" dirty="0">
                <a:solidFill>
                  <a:srgbClr val="535353"/>
                </a:solidFill>
              </a:rPr>
              <a:t>contribuir:</a:t>
            </a:r>
            <a:r>
              <a:rPr sz="1600" spc="-105" dirty="0">
                <a:solidFill>
                  <a:srgbClr val="535353"/>
                </a:solidFill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1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166,98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+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5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300,53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+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136,85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604,36</a:t>
            </a:r>
            <a:endParaRPr sz="1600" dirty="0">
              <a:latin typeface="Lucida Sans Unicode"/>
              <a:cs typeface="Lucida Sans Unicode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5486" y="2420207"/>
            <a:ext cx="9929495" cy="2719705"/>
            <a:chOff x="255486" y="2420207"/>
            <a:chExt cx="9929495" cy="2719705"/>
          </a:xfrm>
        </p:grpSpPr>
        <p:sp>
          <p:nvSpPr>
            <p:cNvPr id="4" name="object 4"/>
            <p:cNvSpPr/>
            <p:nvPr/>
          </p:nvSpPr>
          <p:spPr>
            <a:xfrm>
              <a:off x="255485" y="2420213"/>
              <a:ext cx="9929495" cy="2719705"/>
            </a:xfrm>
            <a:custGeom>
              <a:avLst/>
              <a:gdLst/>
              <a:ahLst/>
              <a:cxnLst/>
              <a:rect l="l" t="t" r="r" b="b"/>
              <a:pathLst>
                <a:path w="9929495" h="2719704">
                  <a:moveTo>
                    <a:pt x="9929025" y="0"/>
                  </a:moveTo>
                  <a:lnTo>
                    <a:pt x="9665081" y="0"/>
                  </a:lnTo>
                  <a:lnTo>
                    <a:pt x="263931" y="0"/>
                  </a:lnTo>
                  <a:lnTo>
                    <a:pt x="0" y="0"/>
                  </a:lnTo>
                  <a:lnTo>
                    <a:pt x="0" y="2719590"/>
                  </a:lnTo>
                  <a:lnTo>
                    <a:pt x="263931" y="2719590"/>
                  </a:lnTo>
                  <a:lnTo>
                    <a:pt x="9665081" y="2719590"/>
                  </a:lnTo>
                  <a:lnTo>
                    <a:pt x="9929025" y="2719590"/>
                  </a:lnTo>
                  <a:lnTo>
                    <a:pt x="992902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3039" y="2644050"/>
              <a:ext cx="9653270" cy="605790"/>
            </a:xfrm>
            <a:custGeom>
              <a:avLst/>
              <a:gdLst/>
              <a:ahLst/>
              <a:cxnLst/>
              <a:rect l="l" t="t" r="r" b="b"/>
              <a:pathLst>
                <a:path w="9653270" h="605789">
                  <a:moveTo>
                    <a:pt x="9652940" y="0"/>
                  </a:moveTo>
                  <a:lnTo>
                    <a:pt x="9522638" y="0"/>
                  </a:lnTo>
                  <a:lnTo>
                    <a:pt x="131267" y="0"/>
                  </a:lnTo>
                  <a:lnTo>
                    <a:pt x="0" y="0"/>
                  </a:lnTo>
                  <a:lnTo>
                    <a:pt x="0" y="605383"/>
                  </a:lnTo>
                  <a:lnTo>
                    <a:pt x="131267" y="605383"/>
                  </a:lnTo>
                  <a:lnTo>
                    <a:pt x="9522638" y="605383"/>
                  </a:lnTo>
                  <a:lnTo>
                    <a:pt x="9652940" y="605383"/>
                  </a:lnTo>
                  <a:lnTo>
                    <a:pt x="9652940" y="0"/>
                  </a:lnTo>
                  <a:close/>
                </a:path>
              </a:pathLst>
            </a:custGeom>
            <a:solidFill>
              <a:srgbClr val="5353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371933" y="2788763"/>
            <a:ext cx="9811981" cy="2118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algn="ctr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Exemplo</a:t>
            </a:r>
            <a:r>
              <a:rPr spc="-55" dirty="0"/>
              <a:t> </a:t>
            </a:r>
            <a:r>
              <a:rPr spc="-125" dirty="0"/>
              <a:t>3:</a:t>
            </a:r>
            <a:r>
              <a:rPr spc="-50" dirty="0"/>
              <a:t> </a:t>
            </a:r>
            <a:r>
              <a:rPr spc="-45" dirty="0"/>
              <a:t>servidor</a:t>
            </a:r>
            <a:r>
              <a:rPr spc="-50" dirty="0"/>
              <a:t> </a:t>
            </a:r>
            <a:r>
              <a:rPr spc="-45" dirty="0"/>
              <a:t>que</a:t>
            </a:r>
            <a:r>
              <a:rPr spc="-50" dirty="0"/>
              <a:t> </a:t>
            </a:r>
            <a:r>
              <a:rPr spc="-105" dirty="0"/>
              <a:t>recebe</a:t>
            </a:r>
            <a:r>
              <a:rPr spc="-50" dirty="0"/>
              <a:t> </a:t>
            </a:r>
            <a:r>
              <a:rPr spc="-190" dirty="0"/>
              <a:t>R$</a:t>
            </a:r>
            <a:r>
              <a:rPr spc="-50" dirty="0"/>
              <a:t> </a:t>
            </a:r>
            <a:r>
              <a:rPr lang="pt-BR" spc="-10" dirty="0"/>
              <a:t>9</a:t>
            </a:r>
            <a:r>
              <a:rPr spc="-10" dirty="0"/>
              <a:t>.000</a:t>
            </a: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sz="1600" spc="-100" dirty="0">
                <a:solidFill>
                  <a:srgbClr val="535353"/>
                </a:solidFill>
              </a:rPr>
              <a:t>Faixa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spc="-114" dirty="0">
                <a:solidFill>
                  <a:srgbClr val="535353"/>
                </a:solidFill>
              </a:rPr>
              <a:t>1:</a:t>
            </a:r>
            <a:r>
              <a:rPr sz="1600" spc="-50" dirty="0">
                <a:solidFill>
                  <a:srgbClr val="535353"/>
                </a:solidFill>
              </a:rPr>
              <a:t> </a:t>
            </a:r>
            <a:r>
              <a:rPr lang="pt-BR"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 com 11% de R$ 1.518 = R$ 166,98</a:t>
            </a: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spc="-100" dirty="0" err="1">
                <a:solidFill>
                  <a:srgbClr val="535353"/>
                </a:solidFill>
              </a:rPr>
              <a:t>Faixa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spc="-114" dirty="0">
                <a:solidFill>
                  <a:srgbClr val="535353"/>
                </a:solidFill>
              </a:rPr>
              <a:t>2</a:t>
            </a:r>
            <a:r>
              <a:rPr lang="pt-BR" sz="1600" spc="-114" dirty="0">
                <a:solidFill>
                  <a:srgbClr val="535353"/>
                </a:solidFill>
              </a:rPr>
              <a:t>:</a:t>
            </a:r>
            <a:r>
              <a:rPr lang="pt-BR" sz="1600" spc="-50" dirty="0">
                <a:solidFill>
                  <a:srgbClr val="535353"/>
                </a:solidFill>
              </a:rPr>
              <a:t> </a:t>
            </a:r>
            <a:r>
              <a:rPr lang="pt-BR"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 com 12% de R$ 2.504,45 (resultado de R$ 4.022,46 – 1.518,01) = R$ 300,53</a:t>
            </a:r>
            <a:endParaRPr lang="pt-BR"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spc="-65" dirty="0" err="1">
                <a:solidFill>
                  <a:srgbClr val="535353"/>
                </a:solidFill>
                <a:latin typeface="Lucida Sans Unicode"/>
                <a:cs typeface="Lucida Sans Unicode"/>
              </a:rPr>
              <a:t>F</a:t>
            </a:r>
            <a:r>
              <a:rPr sz="1600" spc="-65" dirty="0" err="1">
                <a:solidFill>
                  <a:srgbClr val="535353"/>
                </a:solidFill>
              </a:rPr>
              <a:t>aixa</a:t>
            </a:r>
            <a:r>
              <a:rPr sz="1600" spc="-70" dirty="0">
                <a:solidFill>
                  <a:srgbClr val="535353"/>
                </a:solidFill>
              </a:rPr>
              <a:t> </a:t>
            </a:r>
            <a:r>
              <a:rPr sz="1600" spc="-110" dirty="0">
                <a:solidFill>
                  <a:srgbClr val="535353"/>
                </a:solidFill>
              </a:rPr>
              <a:t>3: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</a:t>
            </a:r>
            <a:r>
              <a:rPr sz="1600" spc="-9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com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14%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4.134,95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(resultado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8.157,41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420" dirty="0">
                <a:solidFill>
                  <a:srgbClr val="535353"/>
                </a:solidFill>
                <a:latin typeface="Lucida Sans Unicode"/>
                <a:cs typeface="Lucida Sans Unicode"/>
              </a:rPr>
              <a:t>-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4.022,46</a:t>
            </a:r>
            <a:r>
              <a:rPr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)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578,89</a:t>
            </a:r>
            <a:endParaRPr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spc="-100" dirty="0">
                <a:solidFill>
                  <a:srgbClr val="535353"/>
                </a:solidFill>
              </a:rPr>
              <a:t>Faixa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spc="-114" dirty="0">
                <a:solidFill>
                  <a:srgbClr val="535353"/>
                </a:solidFill>
              </a:rPr>
              <a:t>4:</a:t>
            </a:r>
            <a:r>
              <a:rPr sz="1600" spc="-50" dirty="0">
                <a:solidFill>
                  <a:srgbClr val="535353"/>
                </a:solidFill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contribuirá</a:t>
            </a:r>
            <a:r>
              <a:rPr sz="1600" spc="-12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com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16%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842,59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(resultado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70" dirty="0">
                <a:solidFill>
                  <a:srgbClr val="535353"/>
                </a:solidFill>
                <a:latin typeface="Lucida Sans Unicode"/>
                <a:cs typeface="Lucida Sans Unicode"/>
              </a:rPr>
              <a:t>9</a:t>
            </a:r>
            <a:r>
              <a:rPr sz="1600" spc="-70" dirty="0">
                <a:solidFill>
                  <a:srgbClr val="535353"/>
                </a:solidFill>
                <a:latin typeface="Lucida Sans Unicode"/>
                <a:cs typeface="Lucida Sans Unicode"/>
              </a:rPr>
              <a:t>.000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420" dirty="0">
                <a:solidFill>
                  <a:srgbClr val="535353"/>
                </a:solidFill>
                <a:latin typeface="Lucida Sans Unicode"/>
                <a:cs typeface="Lucida Sans Unicode"/>
              </a:rPr>
              <a:t>-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8.157,41</a:t>
            </a:r>
            <a:r>
              <a:rPr sz="1600" spc="-75" dirty="0">
                <a:solidFill>
                  <a:srgbClr val="535353"/>
                </a:solidFill>
                <a:latin typeface="Lucida Sans Unicode"/>
                <a:cs typeface="Lucida Sans Unicode"/>
              </a:rPr>
              <a:t>)</a:t>
            </a:r>
            <a:r>
              <a:rPr sz="16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134,81</a:t>
            </a:r>
            <a:endParaRPr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spc="-75" dirty="0">
                <a:solidFill>
                  <a:srgbClr val="535353"/>
                </a:solidFill>
              </a:rPr>
              <a:t>Total</a:t>
            </a:r>
            <a:r>
              <a:rPr sz="1600" spc="-60" dirty="0">
                <a:solidFill>
                  <a:srgbClr val="535353"/>
                </a:solidFill>
              </a:rPr>
              <a:t> </a:t>
            </a:r>
            <a:r>
              <a:rPr sz="1600" spc="-110" dirty="0">
                <a:solidFill>
                  <a:srgbClr val="535353"/>
                </a:solidFill>
              </a:rPr>
              <a:t>a</a:t>
            </a:r>
            <a:r>
              <a:rPr sz="1600" spc="-55" dirty="0">
                <a:solidFill>
                  <a:srgbClr val="535353"/>
                </a:solidFill>
              </a:rPr>
              <a:t> </a:t>
            </a:r>
            <a:r>
              <a:rPr sz="1600" spc="-30" dirty="0">
                <a:solidFill>
                  <a:srgbClr val="535353"/>
                </a:solidFill>
              </a:rPr>
              <a:t>contribuir:</a:t>
            </a:r>
            <a:r>
              <a:rPr sz="1600" spc="-105" dirty="0">
                <a:solidFill>
                  <a:srgbClr val="535353"/>
                </a:solidFill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1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155,32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+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1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30" dirty="0">
                <a:solidFill>
                  <a:srgbClr val="535353"/>
                </a:solidFill>
                <a:latin typeface="Lucida Sans Unicode"/>
                <a:cs typeface="Lucida Sans Unicode"/>
              </a:rPr>
              <a:t>300,53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+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9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578,89</a:t>
            </a:r>
            <a:r>
              <a:rPr sz="1600" spc="-5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+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5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134,81</a:t>
            </a:r>
            <a:r>
              <a:rPr sz="16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spc="-37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600" spc="-2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600" spc="-5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600" spc="-10">
                <a:solidFill>
                  <a:srgbClr val="535353"/>
                </a:solidFill>
                <a:latin typeface="Lucida Sans Unicode"/>
                <a:cs typeface="Lucida Sans Unicode"/>
              </a:rPr>
              <a:t>1.169,55</a:t>
            </a:r>
            <a:endParaRPr sz="1600" dirty="0">
              <a:latin typeface="Lucida Sans Unicode"/>
              <a:cs typeface="Lucida Sans Unicode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4144" y="1806088"/>
            <a:ext cx="10172065" cy="423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100"/>
              </a:lnSpc>
              <a:spcBef>
                <a:spcPts val="100"/>
              </a:spcBef>
            </a:pPr>
            <a:r>
              <a:rPr sz="1400" spc="-10" dirty="0">
                <a:latin typeface="Lucida Sans Unicode"/>
                <a:cs typeface="Lucida Sans Unicode"/>
              </a:rPr>
              <a:t>No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dia</a:t>
            </a:r>
            <a:r>
              <a:rPr sz="1400" spc="-80" dirty="0">
                <a:latin typeface="Lucida Sans Unicode"/>
                <a:cs typeface="Lucida Sans Unicode"/>
              </a:rPr>
              <a:t> 1º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junho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95" dirty="0">
                <a:latin typeface="Lucida Sans Unicode"/>
                <a:cs typeface="Lucida Sans Unicode"/>
              </a:rPr>
              <a:t>2007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foi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promulgada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Lei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Complementar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nº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90" dirty="0">
                <a:latin typeface="Lucida Sans Unicode"/>
                <a:cs typeface="Lucida Sans Unicode"/>
              </a:rPr>
              <a:t>1.010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que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criou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5" dirty="0">
                <a:latin typeface="Lucida Sans Unicode"/>
                <a:cs typeface="Lucida Sans Unicode"/>
              </a:rPr>
              <a:t>São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Paulo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70" dirty="0">
                <a:latin typeface="Lucida Sans Unicode"/>
                <a:cs typeface="Lucida Sans Unicode"/>
              </a:rPr>
              <a:t>-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SPPREV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como</a:t>
            </a:r>
            <a:r>
              <a:rPr sz="1400" spc="-1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unidade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gestora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única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Regime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Próprio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Servidores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Públicos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(RPPS)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Regime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Próprio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Militar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(RPPM),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que,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com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sanção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Lei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Federal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nº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05" dirty="0">
                <a:latin typeface="Lucida Sans Unicode"/>
                <a:cs typeface="Lucida Sans Unicode"/>
              </a:rPr>
              <a:t>13.954/2019,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foi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substituído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pelo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Sistema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Proteção</a:t>
            </a:r>
            <a:r>
              <a:rPr sz="1400" spc="-1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Social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Militares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Estado.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De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acordo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com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referida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legislação,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autarquia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possui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autonomia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administrativa,</a:t>
            </a:r>
            <a:r>
              <a:rPr sz="1400" spc="-10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financeira,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patrimonial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gestão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recursos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humanos.</a:t>
            </a:r>
            <a:endParaRPr sz="14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16100"/>
              </a:lnSpc>
              <a:spcBef>
                <a:spcPts val="1950"/>
              </a:spcBef>
            </a:pP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SPPREV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será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responsável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por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administrar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folha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pagamento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pensões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aposentadorias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administração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direta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indireta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Estado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São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Paulo,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bem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como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Assembleia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Legislativa,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Tribunal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Contas,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universidades,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do </a:t>
            </a:r>
            <a:r>
              <a:rPr sz="1400" dirty="0">
                <a:latin typeface="Lucida Sans Unicode"/>
                <a:cs typeface="Lucida Sans Unicode"/>
              </a:rPr>
              <a:t>poder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Judiciário,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Ministério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Público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Defensoria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Pública.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Entretanto,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essa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absorção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segue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um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cronograma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ocorre </a:t>
            </a:r>
            <a:r>
              <a:rPr sz="1400" dirty="0">
                <a:latin typeface="Lucida Sans Unicode"/>
                <a:cs typeface="Lucida Sans Unicode"/>
              </a:rPr>
              <a:t>em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etapas.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Atualmente,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é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responsável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pela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gestão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aposentadorias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administração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direta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indireta,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bem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como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das pensões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todos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os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poderes,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órgãos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entidades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paulistas.</a:t>
            </a:r>
            <a:endParaRPr sz="14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16100"/>
              </a:lnSpc>
              <a:spcBef>
                <a:spcPts val="1945"/>
              </a:spcBef>
            </a:pPr>
            <a:r>
              <a:rPr sz="1400" spc="-80" dirty="0">
                <a:latin typeface="Lucida Sans Unicode"/>
                <a:cs typeface="Lucida Sans Unicode"/>
              </a:rPr>
              <a:t>A </a:t>
            </a:r>
            <a:r>
              <a:rPr sz="1400" spc="-5" dirty="0">
                <a:latin typeface="Lucida Sans Unicode"/>
                <a:cs typeface="Lucida Sans Unicode"/>
              </a:rPr>
              <a:t>São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Paulo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é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vinculada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à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Secretaria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Gestão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Governo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55" dirty="0">
                <a:latin typeface="Lucida Sans Unicode"/>
                <a:cs typeface="Lucida Sans Unicode"/>
              </a:rPr>
              <a:t>Digital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sua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total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implantação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visa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adequação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 benefícios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previdenciários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requisitos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critérios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fixados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pela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legislação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federal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para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o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regime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próprio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previdência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social,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além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manutenção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permanente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cadastro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beneficiários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gestão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fundos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recursos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arrecadados.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15" dirty="0">
                <a:latin typeface="Lucida Sans Unicode"/>
                <a:cs typeface="Lucida Sans Unicode"/>
              </a:rPr>
              <a:t>É</a:t>
            </a:r>
            <a:r>
              <a:rPr sz="1400" spc="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vedada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por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lei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atuar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nas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demais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áreas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seguridade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social,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sendo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sua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função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única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exclusiva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pagamento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aposentadorias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pensões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servidores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públicos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militares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Estado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5" dirty="0">
                <a:latin typeface="Lucida Sans Unicode"/>
                <a:cs typeface="Lucida Sans Unicode"/>
              </a:rPr>
              <a:t>São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Paulo.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171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710"/>
              </a:spcBef>
              <a:tabLst>
                <a:tab pos="1454785" algn="l"/>
                <a:tab pos="18732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b="1" spc="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	S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808</Words>
  <Application>Microsoft Office PowerPoint</Application>
  <PresentationFormat>Personalizar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Lucida Sans Unicode</vt:lpstr>
      <vt:lpstr>Times New Roman</vt:lpstr>
      <vt:lpstr>Trebuchet MS</vt:lpstr>
      <vt:lpstr>Office Theme</vt:lpstr>
      <vt:lpstr>CARTILHA SP NOVA PREVIDÊNCIA</vt:lpstr>
      <vt:lpstr>C O N T R I B U I Ç Ã O P R E V I D E N C I Á R I A</vt:lpstr>
      <vt:lpstr>C O N T R I B U I Ç Ã O P R E V I D E N C I Á R I A</vt:lpstr>
      <vt:lpstr>C O N T R I B U I Ç Ã O P R E V I D E N C I Á R I A</vt:lpstr>
      <vt:lpstr>C O N T R I B U I Ç Ã O P R E V I D E N C I Á R I A</vt:lpstr>
      <vt:lpstr>C O N T R I B U I Ç Ã O P R E V I D E N C I Á R I A</vt:lpstr>
      <vt:lpstr>S O B R E A S P P R E 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Cartilha Contribuição Previdenciária - Servidores Ativos - abril de 2024</dc:title>
  <dc:creator>Alessandra Mathias Moris</dc:creator>
  <cp:keywords>DAGBM_Afbvc,BACcJVvlCEw</cp:keywords>
  <cp:lastModifiedBy>Carlos Humberto Marques Guimaraes</cp:lastModifiedBy>
  <cp:revision>4</cp:revision>
  <dcterms:created xsi:type="dcterms:W3CDTF">2025-01-30T16:33:06Z</dcterms:created>
  <dcterms:modified xsi:type="dcterms:W3CDTF">2025-01-30T20:54:22Z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Canva</vt:lpwstr>
  </property>
  <property fmtid="{D5CDD505-2E9C-101B-9397-08002B2CF9AE}" pid="4" name="LastSaved">
    <vt:filetime>2025-01-30T00:00:00Z</vt:filetime>
  </property>
  <property fmtid="{D5CDD505-2E9C-101B-9397-08002B2CF9AE}" pid="5" name="Producer">
    <vt:lpwstr>Canva</vt:lpwstr>
  </property>
</Properties>
</file>