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0439400" cy="7562850"/>
  <p:notesSz cx="10439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506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82955" y="2344483"/>
            <a:ext cx="88734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400" b="0" i="0">
                <a:solidFill>
                  <a:srgbClr val="A6A6A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65910" y="4235196"/>
            <a:ext cx="73075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400" b="0" i="0">
                <a:solidFill>
                  <a:srgbClr val="A6A6A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400" b="0" i="0">
                <a:solidFill>
                  <a:srgbClr val="A6A6A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1970" y="1739455"/>
            <a:ext cx="454113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376291" y="1739455"/>
            <a:ext cx="454113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400" b="0" i="0">
                <a:solidFill>
                  <a:srgbClr val="A6A6A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113116" y="595070"/>
            <a:ext cx="8570595" cy="868680"/>
          </a:xfrm>
          <a:custGeom>
            <a:avLst/>
            <a:gdLst/>
            <a:ahLst/>
            <a:cxnLst/>
            <a:rect l="l" t="t" r="r" b="b"/>
            <a:pathLst>
              <a:path w="8570595" h="868680">
                <a:moveTo>
                  <a:pt x="8570506" y="0"/>
                </a:moveTo>
                <a:lnTo>
                  <a:pt x="8213750" y="0"/>
                </a:lnTo>
                <a:lnTo>
                  <a:pt x="8213750" y="511810"/>
                </a:lnTo>
                <a:lnTo>
                  <a:pt x="0" y="511810"/>
                </a:lnTo>
                <a:lnTo>
                  <a:pt x="0" y="868680"/>
                </a:lnTo>
                <a:lnTo>
                  <a:pt x="8570506" y="868680"/>
                </a:lnTo>
                <a:lnTo>
                  <a:pt x="8570506" y="511810"/>
                </a:lnTo>
                <a:lnTo>
                  <a:pt x="8570506" y="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66928" y="1167913"/>
            <a:ext cx="6378575" cy="18199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400" b="0" i="0">
                <a:solidFill>
                  <a:srgbClr val="A6A6A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934" y="2788763"/>
            <a:ext cx="9573260" cy="21704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549396" y="7033450"/>
            <a:ext cx="334060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21970" y="7033450"/>
            <a:ext cx="240106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516368" y="7033450"/>
            <a:ext cx="240106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20157" y="5788012"/>
            <a:ext cx="2162174" cy="1038224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74399" y="5788012"/>
            <a:ext cx="1743074" cy="1057274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90117" y="4133987"/>
            <a:ext cx="10261600" cy="1168400"/>
          </a:xfrm>
          <a:custGeom>
            <a:avLst/>
            <a:gdLst/>
            <a:ahLst/>
            <a:cxnLst/>
            <a:rect l="l" t="t" r="r" b="b"/>
            <a:pathLst>
              <a:path w="10261600" h="1168400">
                <a:moveTo>
                  <a:pt x="10261566" y="1168057"/>
                </a:moveTo>
                <a:lnTo>
                  <a:pt x="0" y="1168057"/>
                </a:lnTo>
                <a:lnTo>
                  <a:pt x="0" y="0"/>
                </a:lnTo>
                <a:lnTo>
                  <a:pt x="10261566" y="0"/>
                </a:lnTo>
                <a:lnTo>
                  <a:pt x="10261566" y="11680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60371" y="4111482"/>
            <a:ext cx="7919720" cy="1040765"/>
          </a:xfrm>
          <a:prstGeom prst="rect">
            <a:avLst/>
          </a:prstGeom>
        </p:spPr>
        <p:txBody>
          <a:bodyPr vert="horz" wrap="square" lIns="0" tIns="12636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94"/>
              </a:spcBef>
            </a:pPr>
            <a:r>
              <a:rPr sz="3200" spc="-430" dirty="0">
                <a:solidFill>
                  <a:srgbClr val="FFFFFF"/>
                </a:solidFill>
                <a:latin typeface="Trebuchet MS"/>
                <a:cs typeface="Trebuchet MS"/>
              </a:rPr>
              <a:t>CONTRIBUIÇÃO</a:t>
            </a:r>
            <a:r>
              <a:rPr sz="3200" spc="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325" dirty="0">
                <a:solidFill>
                  <a:srgbClr val="FFFFFF"/>
                </a:solidFill>
                <a:latin typeface="Trebuchet MS"/>
                <a:cs typeface="Trebuchet MS"/>
              </a:rPr>
              <a:t>PREVIDENCIÁRIA</a:t>
            </a:r>
            <a:r>
              <a:rPr sz="3200" spc="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484" dirty="0">
                <a:solidFill>
                  <a:srgbClr val="FFFFFF"/>
                </a:solidFill>
                <a:latin typeface="Trebuchet MS"/>
                <a:cs typeface="Trebuchet MS"/>
              </a:rPr>
              <a:t>-</a:t>
            </a:r>
            <a:r>
              <a:rPr sz="3200" spc="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45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3200" spc="-6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74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3200" spc="-6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570" dirty="0">
                <a:solidFill>
                  <a:srgbClr val="FFFFFF"/>
                </a:solidFill>
                <a:latin typeface="Trebuchet MS"/>
                <a:cs typeface="Trebuchet MS"/>
              </a:rPr>
              <a:t>RV</a:t>
            </a:r>
            <a:r>
              <a:rPr sz="3200" spc="-6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29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3200" spc="-6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470" dirty="0">
                <a:solidFill>
                  <a:srgbClr val="FFFFFF"/>
                </a:solidFill>
                <a:latin typeface="Trebuchet MS"/>
                <a:cs typeface="Trebuchet MS"/>
              </a:rPr>
              <a:t>DORES</a:t>
            </a:r>
            <a:r>
              <a:rPr sz="3200" spc="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70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3200" spc="-6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86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3200" spc="-6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29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3200" spc="-6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550" dirty="0">
                <a:solidFill>
                  <a:srgbClr val="FFFFFF"/>
                </a:solidFill>
                <a:latin typeface="Trebuchet MS"/>
                <a:cs typeface="Trebuchet MS"/>
              </a:rPr>
              <a:t>VOS</a:t>
            </a:r>
            <a:endParaRPr sz="3200" dirty="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  <a:spcBef>
                <a:spcPts val="620"/>
              </a:spcBef>
            </a:pPr>
            <a:r>
              <a:rPr sz="2200" spc="-484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200" spc="-4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9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200" spc="-4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275" dirty="0">
                <a:solidFill>
                  <a:srgbClr val="FFFFFF"/>
                </a:solidFill>
                <a:latin typeface="Trebuchet MS"/>
                <a:cs typeface="Trebuchet MS"/>
              </a:rPr>
              <a:t>UALIZADA</a:t>
            </a:r>
            <a:r>
              <a:rPr sz="2200" spc="1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390" dirty="0">
                <a:solidFill>
                  <a:srgbClr val="FFFFFF"/>
                </a:solidFill>
                <a:latin typeface="Trebuchet MS"/>
                <a:cs typeface="Trebuchet MS"/>
              </a:rPr>
              <a:t>EM</a:t>
            </a:r>
            <a:r>
              <a:rPr sz="2200" spc="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pt-BR" sz="2200" spc="-215" dirty="0">
                <a:solidFill>
                  <a:srgbClr val="FFFFFF"/>
                </a:solidFill>
                <a:latin typeface="Trebuchet MS"/>
                <a:cs typeface="Trebuchet MS"/>
              </a:rPr>
              <a:t>JANEIRO</a:t>
            </a:r>
            <a:r>
              <a:rPr sz="2200" spc="1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40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2200" spc="-4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509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200" spc="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Trebuchet MS"/>
                <a:cs typeface="Trebuchet MS"/>
              </a:rPr>
              <a:t>202</a:t>
            </a:r>
            <a:r>
              <a:rPr lang="pt-BR" sz="2200" spc="-20" dirty="0">
                <a:solidFill>
                  <a:srgbClr val="FFFFFF"/>
                </a:solidFill>
                <a:latin typeface="Trebuchet MS"/>
                <a:cs typeface="Trebuchet MS"/>
              </a:rPr>
              <a:t>5</a:t>
            </a:r>
            <a:endParaRPr sz="2200" dirty="0">
              <a:latin typeface="Trebuchet MS"/>
              <a:cs typeface="Trebuchet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171155" y="745134"/>
            <a:ext cx="54610" cy="2779395"/>
          </a:xfrm>
          <a:custGeom>
            <a:avLst/>
            <a:gdLst/>
            <a:ahLst/>
            <a:cxnLst/>
            <a:rect l="l" t="t" r="r" b="b"/>
            <a:pathLst>
              <a:path w="54610" h="2779395">
                <a:moveTo>
                  <a:pt x="0" y="0"/>
                </a:moveTo>
                <a:lnTo>
                  <a:pt x="54443" y="0"/>
                </a:lnTo>
                <a:lnTo>
                  <a:pt x="54443" y="2778958"/>
                </a:lnTo>
                <a:lnTo>
                  <a:pt x="0" y="277895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12294" y="866529"/>
            <a:ext cx="2581274" cy="2581274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7065"/>
              </a:lnSpc>
              <a:spcBef>
                <a:spcPts val="100"/>
              </a:spcBef>
            </a:pPr>
            <a:r>
              <a:rPr spc="-780" dirty="0"/>
              <a:t>C</a:t>
            </a:r>
            <a:r>
              <a:rPr spc="-785" dirty="0"/>
              <a:t>AR</a:t>
            </a:r>
            <a:r>
              <a:rPr spc="-780" dirty="0"/>
              <a:t>TIL</a:t>
            </a:r>
            <a:r>
              <a:rPr spc="-785" dirty="0"/>
              <a:t>H</a:t>
            </a:r>
            <a:r>
              <a:rPr spc="-1420" dirty="0"/>
              <a:t>A</a:t>
            </a:r>
          </a:p>
          <a:p>
            <a:pPr marL="12700">
              <a:lnSpc>
                <a:spcPts val="7065"/>
              </a:lnSpc>
            </a:pPr>
            <a:r>
              <a:rPr i="1" spc="-434" dirty="0">
                <a:solidFill>
                  <a:srgbClr val="000000"/>
                </a:solidFill>
                <a:latin typeface="Trebuchet MS"/>
                <a:cs typeface="Trebuchet MS"/>
              </a:rPr>
              <a:t>S</a:t>
            </a:r>
            <a:r>
              <a:rPr i="1" spc="-1075" dirty="0">
                <a:solidFill>
                  <a:srgbClr val="000000"/>
                </a:solidFill>
                <a:latin typeface="Trebuchet MS"/>
                <a:cs typeface="Trebuchet MS"/>
              </a:rPr>
              <a:t>P</a:t>
            </a:r>
            <a:r>
              <a:rPr i="1" spc="35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i="1" spc="-1055" dirty="0">
                <a:solidFill>
                  <a:srgbClr val="000000"/>
                </a:solidFill>
                <a:latin typeface="Trebuchet MS"/>
                <a:cs typeface="Trebuchet MS"/>
              </a:rPr>
              <a:t>NOV</a:t>
            </a:r>
            <a:r>
              <a:rPr i="1" spc="-1689" dirty="0">
                <a:solidFill>
                  <a:srgbClr val="000000"/>
                </a:solidFill>
                <a:latin typeface="Trebuchet MS"/>
                <a:cs typeface="Trebuchet MS"/>
              </a:rPr>
              <a:t>A</a:t>
            </a:r>
            <a:r>
              <a:rPr i="1" spc="35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i="1" spc="-710" dirty="0">
                <a:solidFill>
                  <a:srgbClr val="000000"/>
                </a:solidFill>
                <a:latin typeface="Trebuchet MS"/>
                <a:cs typeface="Trebuchet MS"/>
              </a:rPr>
              <a:t>PR</a:t>
            </a:r>
            <a:r>
              <a:rPr i="1" spc="-705" dirty="0">
                <a:solidFill>
                  <a:srgbClr val="000000"/>
                </a:solidFill>
                <a:latin typeface="Trebuchet MS"/>
                <a:cs typeface="Trebuchet MS"/>
              </a:rPr>
              <a:t>E</a:t>
            </a:r>
            <a:r>
              <a:rPr i="1" spc="-710" dirty="0">
                <a:solidFill>
                  <a:srgbClr val="000000"/>
                </a:solidFill>
                <a:latin typeface="Trebuchet MS"/>
                <a:cs typeface="Trebuchet MS"/>
              </a:rPr>
              <a:t>V</a:t>
            </a:r>
            <a:r>
              <a:rPr i="1" spc="-705" dirty="0">
                <a:solidFill>
                  <a:srgbClr val="000000"/>
                </a:solidFill>
                <a:latin typeface="Trebuchet MS"/>
                <a:cs typeface="Trebuchet MS"/>
              </a:rPr>
              <a:t>I</a:t>
            </a:r>
            <a:r>
              <a:rPr i="1" spc="-710" dirty="0">
                <a:solidFill>
                  <a:srgbClr val="000000"/>
                </a:solidFill>
                <a:latin typeface="Trebuchet MS"/>
                <a:cs typeface="Trebuchet MS"/>
              </a:rPr>
              <a:t>D</a:t>
            </a:r>
            <a:r>
              <a:rPr i="1" spc="-705" dirty="0">
                <a:solidFill>
                  <a:srgbClr val="000000"/>
                </a:solidFill>
                <a:latin typeface="Trebuchet MS"/>
                <a:cs typeface="Trebuchet MS"/>
              </a:rPr>
              <a:t>Ê</a:t>
            </a:r>
            <a:r>
              <a:rPr i="1" spc="-710" dirty="0">
                <a:solidFill>
                  <a:srgbClr val="000000"/>
                </a:solidFill>
                <a:latin typeface="Trebuchet MS"/>
                <a:cs typeface="Trebuchet MS"/>
              </a:rPr>
              <a:t>N</a:t>
            </a:r>
            <a:r>
              <a:rPr i="1" spc="-705" dirty="0">
                <a:solidFill>
                  <a:srgbClr val="000000"/>
                </a:solidFill>
                <a:latin typeface="Trebuchet MS"/>
                <a:cs typeface="Trebuchet MS"/>
              </a:rPr>
              <a:t>CI</a:t>
            </a:r>
            <a:r>
              <a:rPr i="1" spc="-1345" dirty="0">
                <a:solidFill>
                  <a:srgbClr val="000000"/>
                </a:solidFill>
                <a:latin typeface="Trebuchet MS"/>
                <a:cs typeface="Trebuchet MS"/>
              </a:rPr>
              <a:t>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5999" y="238193"/>
            <a:ext cx="8571230" cy="868680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260985" rIns="0" bIns="0" rtlCol="0">
            <a:spAutoFit/>
          </a:bodyPr>
          <a:lstStyle/>
          <a:p>
            <a:pPr marL="127635" algn="ctr">
              <a:lnSpc>
                <a:spcPct val="100000"/>
              </a:lnSpc>
              <a:spcBef>
                <a:spcPts val="2055"/>
              </a:spcBef>
              <a:tabLst>
                <a:tab pos="2933065" algn="l"/>
              </a:tabLst>
            </a:pPr>
            <a:r>
              <a:rPr sz="2100" b="1" spc="6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19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2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5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13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5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60" dirty="0">
                <a:solidFill>
                  <a:srgbClr val="FFFFFF"/>
                </a:solidFill>
                <a:latin typeface="Arial"/>
                <a:cs typeface="Arial"/>
              </a:rPr>
              <a:t>Ç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120" dirty="0">
                <a:solidFill>
                  <a:srgbClr val="FFFFFF"/>
                </a:solidFill>
                <a:latin typeface="Arial"/>
                <a:cs typeface="Arial"/>
              </a:rPr>
              <a:t>Ã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1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100" b="1" spc="-2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0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235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5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0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2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6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5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120" dirty="0">
                <a:solidFill>
                  <a:srgbClr val="FFFFFF"/>
                </a:solidFill>
                <a:latin typeface="Arial"/>
                <a:cs typeface="Arial"/>
              </a:rPr>
              <a:t>Á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5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7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1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4144" y="2379888"/>
            <a:ext cx="10172065" cy="2648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spc="-90" dirty="0">
                <a:latin typeface="Arial Black"/>
                <a:cs typeface="Arial Black"/>
              </a:rPr>
              <a:t>Entenda</a:t>
            </a:r>
            <a:r>
              <a:rPr sz="1400" spc="-55" dirty="0">
                <a:latin typeface="Arial Black"/>
                <a:cs typeface="Arial Black"/>
              </a:rPr>
              <a:t> </a:t>
            </a:r>
            <a:r>
              <a:rPr sz="1400" spc="-140" dirty="0">
                <a:latin typeface="Arial Black"/>
                <a:cs typeface="Arial Black"/>
              </a:rPr>
              <a:t>as</a:t>
            </a:r>
            <a:r>
              <a:rPr sz="1400" spc="-55" dirty="0">
                <a:latin typeface="Arial Black"/>
                <a:cs typeface="Arial Black"/>
              </a:rPr>
              <a:t> </a:t>
            </a:r>
            <a:r>
              <a:rPr sz="1400" spc="-100" dirty="0">
                <a:latin typeface="Arial Black"/>
                <a:cs typeface="Arial Black"/>
              </a:rPr>
              <a:t>mudanças</a:t>
            </a:r>
            <a:r>
              <a:rPr sz="1400" spc="-55" dirty="0">
                <a:latin typeface="Arial Black"/>
                <a:cs typeface="Arial Black"/>
              </a:rPr>
              <a:t> </a:t>
            </a:r>
            <a:r>
              <a:rPr sz="1400" spc="-60" dirty="0">
                <a:latin typeface="Arial Black"/>
                <a:cs typeface="Arial Black"/>
              </a:rPr>
              <a:t>na</a:t>
            </a:r>
            <a:r>
              <a:rPr sz="1400" spc="-50" dirty="0">
                <a:latin typeface="Arial Black"/>
                <a:cs typeface="Arial Black"/>
              </a:rPr>
              <a:t> </a:t>
            </a:r>
            <a:r>
              <a:rPr sz="1400" spc="-85" dirty="0">
                <a:latin typeface="Arial Black"/>
                <a:cs typeface="Arial Black"/>
              </a:rPr>
              <a:t>contribuição</a:t>
            </a:r>
            <a:r>
              <a:rPr sz="1400" spc="-55" dirty="0">
                <a:latin typeface="Arial Black"/>
                <a:cs typeface="Arial Black"/>
              </a:rPr>
              <a:t> </a:t>
            </a:r>
            <a:r>
              <a:rPr sz="1400" spc="-80" dirty="0">
                <a:latin typeface="Arial Black"/>
                <a:cs typeface="Arial Black"/>
              </a:rPr>
              <a:t>previdenciária</a:t>
            </a:r>
            <a:r>
              <a:rPr sz="1400" spc="-55" dirty="0">
                <a:latin typeface="Arial Black"/>
                <a:cs typeface="Arial Black"/>
              </a:rPr>
              <a:t> </a:t>
            </a:r>
            <a:r>
              <a:rPr sz="1400" spc="-105" dirty="0">
                <a:latin typeface="Arial Black"/>
                <a:cs typeface="Arial Black"/>
              </a:rPr>
              <a:t>dos</a:t>
            </a:r>
            <a:r>
              <a:rPr sz="1400" spc="-50" dirty="0">
                <a:latin typeface="Arial Black"/>
                <a:cs typeface="Arial Black"/>
              </a:rPr>
              <a:t> </a:t>
            </a:r>
            <a:r>
              <a:rPr sz="1400" spc="-85" dirty="0">
                <a:latin typeface="Arial Black"/>
                <a:cs typeface="Arial Black"/>
              </a:rPr>
              <a:t>servidores</a:t>
            </a:r>
            <a:r>
              <a:rPr sz="1400" spc="-55" dirty="0">
                <a:latin typeface="Arial Black"/>
                <a:cs typeface="Arial Black"/>
              </a:rPr>
              <a:t> </a:t>
            </a:r>
            <a:r>
              <a:rPr sz="1400" spc="-10" dirty="0">
                <a:latin typeface="Arial Black"/>
                <a:cs typeface="Arial Black"/>
              </a:rPr>
              <a:t>ativos</a:t>
            </a:r>
            <a:endParaRPr sz="14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500"/>
              </a:spcBef>
            </a:pPr>
            <a:endParaRPr sz="1400">
              <a:latin typeface="Arial Black"/>
              <a:cs typeface="Arial Black"/>
            </a:endParaRPr>
          </a:p>
          <a:p>
            <a:pPr marL="12700" marR="5080">
              <a:lnSpc>
                <a:spcPct val="147300"/>
              </a:lnSpc>
            </a:pPr>
            <a:r>
              <a:rPr sz="1400" dirty="0">
                <a:latin typeface="Lucida Sans Unicode"/>
                <a:cs typeface="Lucida Sans Unicode"/>
              </a:rPr>
              <a:t>Entre</a:t>
            </a:r>
            <a:r>
              <a:rPr sz="1400" spc="-3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outras</a:t>
            </a:r>
            <a:r>
              <a:rPr sz="1400" spc="-3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alterações,</a:t>
            </a:r>
            <a:r>
              <a:rPr sz="1400" spc="-3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a</a:t>
            </a:r>
            <a:r>
              <a:rPr sz="1400" spc="-2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reforma</a:t>
            </a:r>
            <a:r>
              <a:rPr sz="1400" spc="-3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da</a:t>
            </a:r>
            <a:r>
              <a:rPr sz="1400" spc="-3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previdência</a:t>
            </a:r>
            <a:r>
              <a:rPr sz="1400" spc="-3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dos</a:t>
            </a:r>
            <a:r>
              <a:rPr sz="1400" spc="-2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servidores</a:t>
            </a:r>
            <a:r>
              <a:rPr sz="1400" spc="-3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estaduais</a:t>
            </a:r>
            <a:r>
              <a:rPr sz="1400" spc="-3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prevê</a:t>
            </a:r>
            <a:r>
              <a:rPr sz="1400" spc="-2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alíquotas</a:t>
            </a:r>
            <a:r>
              <a:rPr sz="1400" spc="-30" dirty="0">
                <a:latin typeface="Lucida Sans Unicode"/>
                <a:cs typeface="Lucida Sans Unicode"/>
              </a:rPr>
              <a:t> progressivas </a:t>
            </a:r>
            <a:r>
              <a:rPr sz="1400" dirty="0">
                <a:latin typeface="Lucida Sans Unicode"/>
                <a:cs typeface="Lucida Sans Unicode"/>
              </a:rPr>
              <a:t>de</a:t>
            </a:r>
            <a:r>
              <a:rPr sz="1400" spc="-3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contribuição </a:t>
            </a:r>
            <a:r>
              <a:rPr sz="1400" spc="-35" dirty="0">
                <a:latin typeface="Lucida Sans Unicode"/>
                <a:cs typeface="Lucida Sans Unicode"/>
              </a:rPr>
              <a:t>previdenciária.</a:t>
            </a:r>
            <a:r>
              <a:rPr sz="1400" spc="-45" dirty="0">
                <a:latin typeface="Lucida Sans Unicode"/>
                <a:cs typeface="Lucida Sans Unicode"/>
              </a:rPr>
              <a:t> </a:t>
            </a:r>
            <a:r>
              <a:rPr sz="1400" spc="-65" dirty="0">
                <a:latin typeface="Lucida Sans Unicode"/>
                <a:cs typeface="Lucida Sans Unicode"/>
              </a:rPr>
              <a:t>Abaixo,</a:t>
            </a:r>
            <a:r>
              <a:rPr sz="1400" spc="-4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entenda</a:t>
            </a:r>
            <a:r>
              <a:rPr sz="1400" spc="-45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como</a:t>
            </a:r>
            <a:r>
              <a:rPr sz="1400" spc="-4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passaram</a:t>
            </a:r>
            <a:r>
              <a:rPr sz="1400" spc="-4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a</a:t>
            </a:r>
            <a:r>
              <a:rPr sz="1400" spc="-4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ser</a:t>
            </a:r>
            <a:r>
              <a:rPr sz="1400" spc="-40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calculadas</a:t>
            </a:r>
            <a:r>
              <a:rPr sz="1400" spc="-4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as</a:t>
            </a:r>
            <a:r>
              <a:rPr sz="1400" spc="-45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contribuições </a:t>
            </a:r>
            <a:r>
              <a:rPr sz="1400" spc="-30" dirty="0">
                <a:latin typeface="Lucida Sans Unicode"/>
                <a:cs typeface="Lucida Sans Unicode"/>
              </a:rPr>
              <a:t>previdenciárias</a:t>
            </a:r>
            <a:r>
              <a:rPr sz="1400" spc="-40" dirty="0">
                <a:latin typeface="Lucida Sans Unicode"/>
                <a:cs typeface="Lucida Sans Unicode"/>
              </a:rPr>
              <a:t> dos</a:t>
            </a:r>
            <a:r>
              <a:rPr sz="1400" spc="-45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servidores</a:t>
            </a:r>
            <a:r>
              <a:rPr sz="1400" spc="-4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ativos:</a:t>
            </a:r>
            <a:endParaRPr sz="14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1115"/>
              </a:spcBef>
            </a:pPr>
            <a:endParaRPr sz="1400">
              <a:latin typeface="Lucida Sans Unicode"/>
              <a:cs typeface="Lucida Sans Unicode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400" spc="-95" dirty="0">
                <a:latin typeface="Arial Black"/>
                <a:cs typeface="Arial Black"/>
              </a:rPr>
              <a:t>Servidores</a:t>
            </a:r>
            <a:r>
              <a:rPr sz="1400" spc="-45" dirty="0">
                <a:latin typeface="Arial Black"/>
                <a:cs typeface="Arial Black"/>
              </a:rPr>
              <a:t> </a:t>
            </a:r>
            <a:r>
              <a:rPr sz="1400" spc="-10" dirty="0">
                <a:latin typeface="Arial Black"/>
                <a:cs typeface="Arial Black"/>
              </a:rPr>
              <a:t>ativos</a:t>
            </a:r>
            <a:endParaRPr sz="14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endParaRPr sz="1400">
              <a:latin typeface="Arial Black"/>
              <a:cs typeface="Arial Black"/>
            </a:endParaRPr>
          </a:p>
          <a:p>
            <a:pPr marL="12700" marR="5080">
              <a:lnSpc>
                <a:spcPct val="116100"/>
              </a:lnSpc>
              <a:spcBef>
                <a:spcPts val="5"/>
              </a:spcBef>
            </a:pPr>
            <a:r>
              <a:rPr sz="1400" spc="-30" dirty="0">
                <a:latin typeface="Lucida Sans Unicode"/>
                <a:cs typeface="Lucida Sans Unicode"/>
              </a:rPr>
              <a:t>Atualmente,</a:t>
            </a:r>
            <a:r>
              <a:rPr sz="1400" spc="-5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os</a:t>
            </a:r>
            <a:r>
              <a:rPr sz="1400" spc="-55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servidores</a:t>
            </a:r>
            <a:r>
              <a:rPr sz="1400" spc="-55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ativos</a:t>
            </a:r>
            <a:r>
              <a:rPr sz="1400" spc="-55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contribuem</a:t>
            </a:r>
            <a:r>
              <a:rPr sz="1400" spc="-5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de</a:t>
            </a:r>
            <a:r>
              <a:rPr sz="1400" spc="-5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acordo</a:t>
            </a:r>
            <a:r>
              <a:rPr sz="1400" spc="-5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com</a:t>
            </a:r>
            <a:r>
              <a:rPr sz="1400" spc="-5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sua</a:t>
            </a:r>
            <a:r>
              <a:rPr sz="1400" spc="-55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faixa</a:t>
            </a:r>
            <a:r>
              <a:rPr sz="1400" spc="-55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salarial,</a:t>
            </a:r>
            <a:r>
              <a:rPr sz="1400" spc="-5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com</a:t>
            </a:r>
            <a:r>
              <a:rPr sz="1400" spc="-5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as</a:t>
            </a:r>
            <a:r>
              <a:rPr sz="1400" spc="-55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porcentagens</a:t>
            </a:r>
            <a:r>
              <a:rPr sz="1400" spc="-5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mostradas</a:t>
            </a:r>
            <a:r>
              <a:rPr sz="1400" spc="-5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na</a:t>
            </a:r>
            <a:r>
              <a:rPr sz="1400" spc="-5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tabela </a:t>
            </a:r>
            <a:r>
              <a:rPr sz="1400" dirty="0">
                <a:latin typeface="Lucida Sans Unicode"/>
                <a:cs typeface="Lucida Sans Unicode"/>
              </a:rPr>
              <a:t>da</a:t>
            </a:r>
            <a:r>
              <a:rPr sz="1400" spc="-75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próxima</a:t>
            </a:r>
            <a:r>
              <a:rPr sz="1400" spc="-70" dirty="0">
                <a:latin typeface="Lucida Sans Unicode"/>
                <a:cs typeface="Lucida Sans Unicode"/>
              </a:rPr>
              <a:t> </a:t>
            </a:r>
            <a:r>
              <a:rPr sz="1400" spc="-50" dirty="0">
                <a:latin typeface="Lucida Sans Unicode"/>
                <a:cs typeface="Lucida Sans Unicode"/>
              </a:rPr>
              <a:t>página,</a:t>
            </a:r>
            <a:r>
              <a:rPr sz="1400" spc="-7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as</a:t>
            </a:r>
            <a:r>
              <a:rPr sz="1400" spc="-70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quais</a:t>
            </a:r>
            <a:r>
              <a:rPr sz="1400" spc="-70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incidem</a:t>
            </a:r>
            <a:r>
              <a:rPr sz="1400" spc="-7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sobre</a:t>
            </a:r>
            <a:r>
              <a:rPr sz="1400" spc="-7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todo</a:t>
            </a:r>
            <a:r>
              <a:rPr sz="1400" spc="-7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o</a:t>
            </a:r>
            <a:r>
              <a:rPr sz="1400" spc="-7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salário.</a:t>
            </a:r>
            <a:endParaRPr sz="1400">
              <a:latin typeface="Lucida Sans Unicode"/>
              <a:cs typeface="Lucida Sans Unicode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78535" y="6861149"/>
            <a:ext cx="885824" cy="54292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5999" y="238193"/>
            <a:ext cx="8571230" cy="868680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260985" rIns="0" bIns="0" rtlCol="0">
            <a:spAutoFit/>
          </a:bodyPr>
          <a:lstStyle/>
          <a:p>
            <a:pPr marL="127635" algn="ctr">
              <a:lnSpc>
                <a:spcPct val="100000"/>
              </a:lnSpc>
              <a:spcBef>
                <a:spcPts val="2055"/>
              </a:spcBef>
              <a:tabLst>
                <a:tab pos="2933065" algn="l"/>
              </a:tabLst>
            </a:pPr>
            <a:r>
              <a:rPr sz="2100" b="1" spc="6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19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2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5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13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5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60" dirty="0">
                <a:solidFill>
                  <a:srgbClr val="FFFFFF"/>
                </a:solidFill>
                <a:latin typeface="Arial"/>
                <a:cs typeface="Arial"/>
              </a:rPr>
              <a:t>Ç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120" dirty="0">
                <a:solidFill>
                  <a:srgbClr val="FFFFFF"/>
                </a:solidFill>
                <a:latin typeface="Arial"/>
                <a:cs typeface="Arial"/>
              </a:rPr>
              <a:t>Ã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1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100" b="1" spc="-2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0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235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5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0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2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6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5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120" dirty="0">
                <a:solidFill>
                  <a:srgbClr val="FFFFFF"/>
                </a:solidFill>
                <a:latin typeface="Arial"/>
                <a:cs typeface="Arial"/>
              </a:rPr>
              <a:t>Á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5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7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1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34789" y="2400797"/>
            <a:ext cx="2828290" cy="533400"/>
          </a:xfrm>
          <a:prstGeom prst="rect">
            <a:avLst/>
          </a:prstGeom>
          <a:solidFill>
            <a:srgbClr val="A6A6A6"/>
          </a:solidFill>
        </p:spPr>
        <p:txBody>
          <a:bodyPr vert="horz" wrap="square" lIns="0" tIns="48895" rIns="0" bIns="0" rtlCol="0">
            <a:spAutoFit/>
          </a:bodyPr>
          <a:lstStyle/>
          <a:p>
            <a:pPr marL="718820" marR="580390" indent="-131445">
              <a:lnSpc>
                <a:spcPct val="100000"/>
              </a:lnSpc>
              <a:spcBef>
                <a:spcPts val="385"/>
              </a:spcBef>
            </a:pPr>
            <a:r>
              <a:rPr sz="1400" spc="-140" dirty="0">
                <a:latin typeface="Arial Black"/>
                <a:cs typeface="Arial Black"/>
              </a:rPr>
              <a:t>PORCENTAGEM</a:t>
            </a:r>
            <a:r>
              <a:rPr sz="1400" spc="-15" dirty="0">
                <a:latin typeface="Arial Black"/>
                <a:cs typeface="Arial Black"/>
              </a:rPr>
              <a:t> </a:t>
            </a:r>
            <a:r>
              <a:rPr sz="1400" spc="-85" dirty="0">
                <a:latin typeface="Arial Black"/>
                <a:cs typeface="Arial Black"/>
              </a:rPr>
              <a:t>DE </a:t>
            </a:r>
            <a:r>
              <a:rPr sz="1400" spc="-35" dirty="0">
                <a:latin typeface="Arial Black"/>
                <a:cs typeface="Arial Black"/>
              </a:rPr>
              <a:t>CONTRIBUIÇÃO</a:t>
            </a:r>
            <a:endParaRPr sz="1400">
              <a:latin typeface="Arial Black"/>
              <a:cs typeface="Arial Blac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01124" y="3084127"/>
            <a:ext cx="2828290" cy="673200"/>
          </a:xfrm>
          <a:prstGeom prst="rect">
            <a:avLst/>
          </a:prstGeom>
          <a:solidFill>
            <a:srgbClr val="A6A6A6"/>
          </a:solidFill>
        </p:spPr>
        <p:txBody>
          <a:bodyPr vert="horz" wrap="square" lIns="0" tIns="74930" rIns="0" bIns="0" rtlCol="0">
            <a:spAutoFit/>
          </a:bodyPr>
          <a:lstStyle/>
          <a:p>
            <a:pPr marL="988060" marR="572135" indent="-475615">
              <a:lnSpc>
                <a:spcPct val="108800"/>
              </a:lnSpc>
              <a:spcBef>
                <a:spcPts val="590"/>
              </a:spcBef>
            </a:pPr>
            <a:r>
              <a:rPr sz="1400" spc="-25" dirty="0">
                <a:latin typeface="Lucida Sans Unicode"/>
                <a:cs typeface="Lucida Sans Unicode"/>
              </a:rPr>
              <a:t>Até</a:t>
            </a:r>
            <a:r>
              <a:rPr sz="1400" spc="-65" dirty="0">
                <a:latin typeface="Lucida Sans Unicode"/>
                <a:cs typeface="Lucida Sans Unicode"/>
              </a:rPr>
              <a:t> </a:t>
            </a:r>
            <a:r>
              <a:rPr sz="1400" spc="-85" dirty="0">
                <a:latin typeface="Lucida Sans Unicode"/>
                <a:cs typeface="Lucida Sans Unicode"/>
              </a:rPr>
              <a:t>1</a:t>
            </a:r>
            <a:r>
              <a:rPr sz="1400" spc="-6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salário</a:t>
            </a:r>
            <a:r>
              <a:rPr sz="1400" spc="-6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mínimo </a:t>
            </a:r>
            <a:r>
              <a:rPr sz="1400" spc="-50" dirty="0">
                <a:latin typeface="Lucida Sans Unicode"/>
                <a:cs typeface="Lucida Sans Unicode"/>
              </a:rPr>
              <a:t>(R$</a:t>
            </a:r>
            <a:r>
              <a:rPr sz="1400" spc="-5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1.</a:t>
            </a:r>
            <a:r>
              <a:rPr lang="pt-BR" sz="1400" spc="-10" dirty="0">
                <a:latin typeface="Lucida Sans Unicode"/>
                <a:cs typeface="Lucida Sans Unicode"/>
              </a:rPr>
              <a:t>518</a:t>
            </a:r>
            <a:r>
              <a:rPr sz="1400" spc="-10" dirty="0">
                <a:latin typeface="Lucida Sans Unicode"/>
                <a:cs typeface="Lucida Sans Unicode"/>
              </a:rPr>
              <a:t>)</a:t>
            </a:r>
            <a:r>
              <a:rPr lang="pt-BR" sz="1400" spc="-10" dirty="0">
                <a:latin typeface="Lucida Sans Unicode"/>
                <a:cs typeface="Lucida Sans Unicode"/>
              </a:rPr>
              <a:t>  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801124" y="3902301"/>
            <a:ext cx="2829600" cy="673200"/>
          </a:xfrm>
          <a:prstGeom prst="rect">
            <a:avLst/>
          </a:prstGeom>
          <a:solidFill>
            <a:srgbClr val="A6A6A6"/>
          </a:solidFill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endParaRPr sz="1400" dirty="0">
              <a:latin typeface="Times New Roman"/>
              <a:cs typeface="Times New Roman"/>
            </a:endParaRPr>
          </a:p>
          <a:p>
            <a:pPr marL="210820">
              <a:lnSpc>
                <a:spcPct val="100000"/>
              </a:lnSpc>
              <a:spcBef>
                <a:spcPts val="5"/>
              </a:spcBef>
            </a:pPr>
            <a:r>
              <a:rPr sz="1400" dirty="0">
                <a:latin typeface="Lucida Sans Unicode"/>
                <a:cs typeface="Lucida Sans Unicode"/>
              </a:rPr>
              <a:t>De</a:t>
            </a:r>
            <a:r>
              <a:rPr sz="1400" spc="-70" dirty="0">
                <a:latin typeface="Lucida Sans Unicode"/>
                <a:cs typeface="Lucida Sans Unicode"/>
              </a:rPr>
              <a:t> </a:t>
            </a:r>
            <a:r>
              <a:rPr sz="1400" spc="-50" dirty="0">
                <a:latin typeface="Lucida Sans Unicode"/>
                <a:cs typeface="Lucida Sans Unicode"/>
              </a:rPr>
              <a:t>R$</a:t>
            </a:r>
            <a:r>
              <a:rPr sz="1400" spc="-65" dirty="0">
                <a:latin typeface="Lucida Sans Unicode"/>
                <a:cs typeface="Lucida Sans Unicode"/>
              </a:rPr>
              <a:t> </a:t>
            </a:r>
            <a:r>
              <a:rPr sz="1400" spc="-85" dirty="0">
                <a:latin typeface="Lucida Sans Unicode"/>
                <a:cs typeface="Lucida Sans Unicode"/>
              </a:rPr>
              <a:t>1.</a:t>
            </a:r>
            <a:r>
              <a:rPr lang="pt-BR" sz="1400" spc="-85" dirty="0">
                <a:latin typeface="Lucida Sans Unicode"/>
                <a:cs typeface="Lucida Sans Unicode"/>
              </a:rPr>
              <a:t>518</a:t>
            </a:r>
            <a:r>
              <a:rPr sz="1400" spc="-85" dirty="0">
                <a:latin typeface="Lucida Sans Unicode"/>
                <a:cs typeface="Lucida Sans Unicode"/>
              </a:rPr>
              <a:t>,01</a:t>
            </a:r>
            <a:r>
              <a:rPr sz="1400" spc="-6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a</a:t>
            </a:r>
            <a:r>
              <a:rPr sz="1400" spc="-65" dirty="0">
                <a:latin typeface="Lucida Sans Unicode"/>
                <a:cs typeface="Lucida Sans Unicode"/>
              </a:rPr>
              <a:t> </a:t>
            </a:r>
            <a:r>
              <a:rPr sz="1400" spc="-50" dirty="0">
                <a:latin typeface="Lucida Sans Unicode"/>
                <a:cs typeface="Lucida Sans Unicode"/>
              </a:rPr>
              <a:t>R$</a:t>
            </a:r>
            <a:r>
              <a:rPr sz="1400" spc="-65" dirty="0">
                <a:latin typeface="Lucida Sans Unicode"/>
                <a:cs typeface="Lucida Sans Unicode"/>
              </a:rPr>
              <a:t> </a:t>
            </a:r>
            <a:r>
              <a:rPr lang="pt-BR" sz="1400" spc="-65" dirty="0">
                <a:latin typeface="Lucida Sans Unicode"/>
                <a:cs typeface="Lucida Sans Unicode"/>
              </a:rPr>
              <a:t>4.022,46</a:t>
            </a:r>
            <a:endParaRPr sz="1400" dirty="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91237" y="4741357"/>
            <a:ext cx="2829600" cy="673200"/>
          </a:xfrm>
          <a:prstGeom prst="rect">
            <a:avLst/>
          </a:prstGeom>
          <a:solidFill>
            <a:srgbClr val="A6A6A6"/>
          </a:solidFill>
        </p:spPr>
        <p:txBody>
          <a:bodyPr vert="horz" wrap="square" lIns="0" tIns="45720" rIns="0" bIns="0" rtlCol="0">
            <a:spAutoFit/>
          </a:bodyPr>
          <a:lstStyle/>
          <a:p>
            <a:pPr marL="499745" marR="466725" indent="-25400">
              <a:lnSpc>
                <a:spcPct val="117800"/>
              </a:lnSpc>
              <a:spcBef>
                <a:spcPts val="360"/>
              </a:spcBef>
            </a:pPr>
            <a:r>
              <a:rPr sz="1400" dirty="0">
                <a:latin typeface="Lucida Sans Unicode"/>
                <a:cs typeface="Lucida Sans Unicode"/>
              </a:rPr>
              <a:t>De</a:t>
            </a:r>
            <a:r>
              <a:rPr sz="1400" spc="-70" dirty="0">
                <a:latin typeface="Lucida Sans Unicode"/>
                <a:cs typeface="Lucida Sans Unicode"/>
              </a:rPr>
              <a:t> </a:t>
            </a:r>
            <a:r>
              <a:rPr sz="1400" spc="-50" dirty="0">
                <a:latin typeface="Lucida Sans Unicode"/>
                <a:cs typeface="Lucida Sans Unicode"/>
              </a:rPr>
              <a:t>R$</a:t>
            </a:r>
            <a:r>
              <a:rPr sz="1400" spc="-70" dirty="0">
                <a:latin typeface="Lucida Sans Unicode"/>
                <a:cs typeface="Lucida Sans Unicode"/>
              </a:rPr>
              <a:t> </a:t>
            </a:r>
            <a:r>
              <a:rPr lang="pt-BR" sz="1400" spc="-70" dirty="0">
                <a:latin typeface="Lucida Sans Unicode"/>
                <a:cs typeface="Lucida Sans Unicode"/>
              </a:rPr>
              <a:t>4.022,47</a:t>
            </a:r>
            <a:r>
              <a:rPr sz="1400" spc="-6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ao</a:t>
            </a:r>
            <a:r>
              <a:rPr sz="1400" spc="-7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teto </a:t>
            </a:r>
            <a:r>
              <a:rPr sz="1400" dirty="0">
                <a:latin typeface="Lucida Sans Unicode"/>
                <a:cs typeface="Lucida Sans Unicode"/>
              </a:rPr>
              <a:t>do</a:t>
            </a:r>
            <a:r>
              <a:rPr sz="1400" spc="-4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RGPS</a:t>
            </a:r>
            <a:r>
              <a:rPr sz="1400" spc="-40" dirty="0">
                <a:latin typeface="Lucida Sans Unicode"/>
                <a:cs typeface="Lucida Sans Unicode"/>
              </a:rPr>
              <a:t> </a:t>
            </a:r>
            <a:r>
              <a:rPr sz="1400" spc="-50" dirty="0">
                <a:latin typeface="Lucida Sans Unicode"/>
                <a:cs typeface="Lucida Sans Unicode"/>
              </a:rPr>
              <a:t>(R$</a:t>
            </a:r>
            <a:r>
              <a:rPr lang="pt-BR" sz="1400" spc="-40" dirty="0">
                <a:latin typeface="Lucida Sans Unicode"/>
                <a:cs typeface="Lucida Sans Unicode"/>
              </a:rPr>
              <a:t>8.157,41</a:t>
            </a:r>
            <a:r>
              <a:rPr sz="1400" spc="-50" dirty="0">
                <a:latin typeface="Lucida Sans Unicode"/>
                <a:cs typeface="Lucida Sans Unicode"/>
              </a:rPr>
              <a:t>)</a:t>
            </a:r>
            <a:endParaRPr sz="1400" dirty="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81349" y="5575072"/>
            <a:ext cx="2829600" cy="673200"/>
          </a:xfrm>
          <a:prstGeom prst="rect">
            <a:avLst/>
          </a:prstGeom>
          <a:solidFill>
            <a:srgbClr val="A6A6A6"/>
          </a:solidFill>
        </p:spPr>
        <p:txBody>
          <a:bodyPr vert="horz" wrap="square" lIns="0" tIns="46800" rIns="0" bIns="0" rtlCol="0">
            <a:noAutofit/>
          </a:bodyPr>
          <a:lstStyle/>
          <a:p>
            <a:pPr marL="643255" marR="614680" indent="48895" algn="ctr">
              <a:lnSpc>
                <a:spcPct val="117800"/>
              </a:lnSpc>
              <a:spcBef>
                <a:spcPts val="440"/>
              </a:spcBef>
            </a:pPr>
            <a:r>
              <a:rPr sz="1350" spc="-30" dirty="0">
                <a:latin typeface="Lucida Sans Unicode"/>
                <a:cs typeface="Lucida Sans Unicode"/>
              </a:rPr>
              <a:t>Acima</a:t>
            </a:r>
            <a:r>
              <a:rPr sz="1350" spc="-80" dirty="0">
                <a:latin typeface="Lucida Sans Unicode"/>
                <a:cs typeface="Lucida Sans Unicode"/>
              </a:rPr>
              <a:t> </a:t>
            </a:r>
            <a:r>
              <a:rPr sz="1350" dirty="0">
                <a:latin typeface="Lucida Sans Unicode"/>
                <a:cs typeface="Lucida Sans Unicode"/>
              </a:rPr>
              <a:t>do</a:t>
            </a:r>
            <a:r>
              <a:rPr sz="1350" spc="-90" dirty="0">
                <a:latin typeface="Lucida Sans Unicode"/>
                <a:cs typeface="Lucida Sans Unicode"/>
              </a:rPr>
              <a:t> </a:t>
            </a:r>
            <a:r>
              <a:rPr sz="1350" spc="-10" dirty="0">
                <a:latin typeface="Lucida Sans Unicode"/>
                <a:cs typeface="Lucida Sans Unicode"/>
              </a:rPr>
              <a:t>teto</a:t>
            </a:r>
            <a:r>
              <a:rPr sz="1350" spc="-85" dirty="0">
                <a:latin typeface="Lucida Sans Unicode"/>
                <a:cs typeface="Lucida Sans Unicode"/>
              </a:rPr>
              <a:t> </a:t>
            </a:r>
            <a:r>
              <a:rPr sz="1350" spc="-25" dirty="0">
                <a:latin typeface="Lucida Sans Unicode"/>
                <a:cs typeface="Lucida Sans Unicode"/>
              </a:rPr>
              <a:t>do </a:t>
            </a:r>
            <a:r>
              <a:rPr sz="1350" dirty="0">
                <a:latin typeface="Lucida Sans Unicode"/>
                <a:cs typeface="Lucida Sans Unicode"/>
              </a:rPr>
              <a:t>RGPS</a:t>
            </a:r>
            <a:r>
              <a:rPr sz="1350" spc="-15" dirty="0">
                <a:latin typeface="Lucida Sans Unicode"/>
                <a:cs typeface="Lucida Sans Unicode"/>
              </a:rPr>
              <a:t> </a:t>
            </a:r>
            <a:r>
              <a:rPr sz="1350" spc="-50" dirty="0">
                <a:latin typeface="Lucida Sans Unicode"/>
                <a:cs typeface="Lucida Sans Unicode"/>
              </a:rPr>
              <a:t>(R$</a:t>
            </a:r>
            <a:r>
              <a:rPr lang="pt-BR" sz="1350" spc="-50" dirty="0">
                <a:latin typeface="Lucida Sans Unicode"/>
                <a:cs typeface="Lucida Sans Unicode"/>
              </a:rPr>
              <a:t> </a:t>
            </a:r>
            <a:r>
              <a:rPr lang="pt-BR" sz="1350" spc="-10" dirty="0">
                <a:latin typeface="Lucida Sans Unicode"/>
                <a:cs typeface="Lucida Sans Unicode"/>
              </a:rPr>
              <a:t>8.157,41</a:t>
            </a:r>
            <a:r>
              <a:rPr sz="1350" spc="-75" dirty="0">
                <a:latin typeface="Lucida Sans Unicode"/>
                <a:cs typeface="Lucida Sans Unicode"/>
              </a:rPr>
              <a:t>)</a:t>
            </a:r>
            <a:endParaRPr sz="1350" dirty="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834789" y="3084128"/>
            <a:ext cx="2828290" cy="672465"/>
          </a:xfrm>
          <a:prstGeom prst="rect">
            <a:avLst/>
          </a:prstGeom>
          <a:solidFill>
            <a:srgbClr val="A6A6A6"/>
          </a:solidFill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endParaRPr sz="14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400" spc="-25" dirty="0">
                <a:latin typeface="Lucida Sans Unicode"/>
                <a:cs typeface="Lucida Sans Unicode"/>
              </a:rPr>
              <a:t>11%</a:t>
            </a:r>
            <a:endParaRPr sz="1400" dirty="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834789" y="3902301"/>
            <a:ext cx="2828290" cy="672465"/>
          </a:xfrm>
          <a:prstGeom prst="rect">
            <a:avLst/>
          </a:prstGeom>
          <a:solidFill>
            <a:srgbClr val="A6A6A6"/>
          </a:solidFill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400" spc="-25" dirty="0">
                <a:latin typeface="Lucida Sans Unicode"/>
                <a:cs typeface="Lucida Sans Unicode"/>
              </a:rPr>
              <a:t>12%</a:t>
            </a:r>
            <a:endParaRPr sz="14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834789" y="4741360"/>
            <a:ext cx="2828290" cy="672465"/>
          </a:xfrm>
          <a:prstGeom prst="rect">
            <a:avLst/>
          </a:prstGeom>
          <a:solidFill>
            <a:srgbClr val="A6A6A6"/>
          </a:solidFill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400" spc="-25" dirty="0">
                <a:latin typeface="Lucida Sans Unicode"/>
                <a:cs typeface="Lucida Sans Unicode"/>
              </a:rPr>
              <a:t>14%</a:t>
            </a:r>
            <a:endParaRPr sz="140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834789" y="5575072"/>
            <a:ext cx="2828290" cy="672465"/>
          </a:xfrm>
          <a:prstGeom prst="rect">
            <a:avLst/>
          </a:prstGeom>
          <a:solidFill>
            <a:srgbClr val="A6A6A6"/>
          </a:solidFill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400" spc="-25" dirty="0">
                <a:latin typeface="Lucida Sans Unicode"/>
                <a:cs typeface="Lucida Sans Unicode"/>
              </a:rPr>
              <a:t>16%</a:t>
            </a:r>
            <a:endParaRPr sz="14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77440" y="3084128"/>
            <a:ext cx="2828290" cy="672465"/>
          </a:xfrm>
          <a:prstGeom prst="rect">
            <a:avLst/>
          </a:prstGeom>
          <a:solidFill>
            <a:srgbClr val="A6A6A6"/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400" spc="-130" dirty="0">
                <a:latin typeface="Arial Black"/>
                <a:cs typeface="Arial Black"/>
              </a:rPr>
              <a:t>FAIXA</a:t>
            </a:r>
            <a:r>
              <a:rPr sz="1400" spc="-70" dirty="0">
                <a:latin typeface="Arial Black"/>
                <a:cs typeface="Arial Black"/>
              </a:rPr>
              <a:t> </a:t>
            </a:r>
            <a:r>
              <a:rPr sz="1400" spc="-50" dirty="0">
                <a:latin typeface="Arial Black"/>
                <a:cs typeface="Arial Black"/>
              </a:rPr>
              <a:t>1</a:t>
            </a:r>
            <a:endParaRPr sz="1400">
              <a:latin typeface="Arial Black"/>
              <a:cs typeface="Arial Blac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77440" y="3902301"/>
            <a:ext cx="2828290" cy="672465"/>
          </a:xfrm>
          <a:prstGeom prst="rect">
            <a:avLst/>
          </a:prstGeom>
          <a:solidFill>
            <a:srgbClr val="A6A6A6"/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4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400" spc="-130" dirty="0">
                <a:latin typeface="Arial Black"/>
                <a:cs typeface="Arial Black"/>
              </a:rPr>
              <a:t>FAIXA</a:t>
            </a:r>
            <a:r>
              <a:rPr sz="1400" spc="-70" dirty="0">
                <a:latin typeface="Arial Black"/>
                <a:cs typeface="Arial Black"/>
              </a:rPr>
              <a:t> </a:t>
            </a:r>
            <a:r>
              <a:rPr sz="1400" spc="-50" dirty="0">
                <a:latin typeface="Arial Black"/>
                <a:cs typeface="Arial Black"/>
              </a:rPr>
              <a:t>2</a:t>
            </a:r>
            <a:endParaRPr sz="1400" dirty="0">
              <a:latin typeface="Arial Black"/>
              <a:cs typeface="Arial Blac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77440" y="4741360"/>
            <a:ext cx="2828290" cy="672465"/>
          </a:xfrm>
          <a:prstGeom prst="rect">
            <a:avLst/>
          </a:prstGeom>
          <a:solidFill>
            <a:srgbClr val="A6A6A6"/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4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400" spc="-130" dirty="0">
                <a:latin typeface="Arial Black"/>
                <a:cs typeface="Arial Black"/>
              </a:rPr>
              <a:t>FAIXA</a:t>
            </a:r>
            <a:r>
              <a:rPr sz="1400" spc="-70" dirty="0">
                <a:latin typeface="Arial Black"/>
                <a:cs typeface="Arial Black"/>
              </a:rPr>
              <a:t> </a:t>
            </a:r>
            <a:r>
              <a:rPr sz="1400" spc="-50" dirty="0">
                <a:latin typeface="Arial Black"/>
                <a:cs typeface="Arial Black"/>
              </a:rPr>
              <a:t>3</a:t>
            </a:r>
            <a:endParaRPr sz="1400" dirty="0">
              <a:latin typeface="Arial Black"/>
              <a:cs typeface="Arial Blac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77440" y="5575072"/>
            <a:ext cx="2828290" cy="672465"/>
          </a:xfrm>
          <a:prstGeom prst="rect">
            <a:avLst/>
          </a:prstGeom>
          <a:solidFill>
            <a:srgbClr val="A6A6A6"/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400" spc="-130" dirty="0">
                <a:latin typeface="Arial Black"/>
                <a:cs typeface="Arial Black"/>
              </a:rPr>
              <a:t>FAIXA</a:t>
            </a:r>
            <a:r>
              <a:rPr sz="1400" spc="-70" dirty="0">
                <a:latin typeface="Arial Black"/>
                <a:cs typeface="Arial Black"/>
              </a:rPr>
              <a:t> </a:t>
            </a:r>
            <a:r>
              <a:rPr sz="1400" spc="-50" dirty="0">
                <a:latin typeface="Arial Black"/>
                <a:cs typeface="Arial Black"/>
              </a:rPr>
              <a:t>4</a:t>
            </a:r>
            <a:endParaRPr sz="1400">
              <a:latin typeface="Arial Black"/>
              <a:cs typeface="Arial Blac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801124" y="2400797"/>
            <a:ext cx="2828290" cy="533400"/>
          </a:xfrm>
          <a:prstGeom prst="rect">
            <a:avLst/>
          </a:prstGeom>
          <a:solidFill>
            <a:srgbClr val="A6A6A6"/>
          </a:solidFill>
        </p:spPr>
        <p:txBody>
          <a:bodyPr vert="horz" wrap="square" lIns="0" tIns="132715" rIns="0" bIns="0" rtlCol="0">
            <a:spAutoFit/>
          </a:bodyPr>
          <a:lstStyle/>
          <a:p>
            <a:pPr marR="12065" algn="ctr">
              <a:lnSpc>
                <a:spcPct val="100000"/>
              </a:lnSpc>
              <a:spcBef>
                <a:spcPts val="1045"/>
              </a:spcBef>
            </a:pPr>
            <a:r>
              <a:rPr sz="1400" spc="-10" dirty="0">
                <a:latin typeface="Arial Black"/>
                <a:cs typeface="Arial Black"/>
              </a:rPr>
              <a:t>SALÁRIO</a:t>
            </a:r>
            <a:endParaRPr sz="1400">
              <a:latin typeface="Arial Black"/>
              <a:cs typeface="Arial Black"/>
            </a:endParaRPr>
          </a:p>
        </p:txBody>
      </p:sp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78535" y="6861149"/>
            <a:ext cx="885824" cy="54292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5999" y="238193"/>
            <a:ext cx="8571230" cy="868680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260985" rIns="0" bIns="0" rtlCol="0">
            <a:spAutoFit/>
          </a:bodyPr>
          <a:lstStyle/>
          <a:p>
            <a:pPr marL="127635" algn="ctr">
              <a:lnSpc>
                <a:spcPct val="100000"/>
              </a:lnSpc>
              <a:spcBef>
                <a:spcPts val="2055"/>
              </a:spcBef>
              <a:tabLst>
                <a:tab pos="2933065" algn="l"/>
              </a:tabLst>
            </a:pPr>
            <a:r>
              <a:rPr sz="2100" b="1" spc="6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19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2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5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13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5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60" dirty="0">
                <a:solidFill>
                  <a:srgbClr val="FFFFFF"/>
                </a:solidFill>
                <a:latin typeface="Arial"/>
                <a:cs typeface="Arial"/>
              </a:rPr>
              <a:t>Ç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120" dirty="0">
                <a:solidFill>
                  <a:srgbClr val="FFFFFF"/>
                </a:solidFill>
                <a:latin typeface="Arial"/>
                <a:cs typeface="Arial"/>
              </a:rPr>
              <a:t>Ã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1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100" b="1" spc="-2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0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235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5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0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2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6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5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120" dirty="0">
                <a:solidFill>
                  <a:srgbClr val="FFFFFF"/>
                </a:solidFill>
                <a:latin typeface="Arial"/>
                <a:cs typeface="Arial"/>
              </a:rPr>
              <a:t>Á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5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7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1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9941" y="2013335"/>
            <a:ext cx="10172065" cy="520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6100"/>
              </a:lnSpc>
              <a:spcBef>
                <a:spcPts val="100"/>
              </a:spcBef>
            </a:pPr>
            <a:r>
              <a:rPr sz="1400" spc="-20" dirty="0">
                <a:latin typeface="Lucida Sans Unicode"/>
                <a:cs typeface="Lucida Sans Unicode"/>
              </a:rPr>
              <a:t>Confira</a:t>
            </a:r>
            <a:r>
              <a:rPr sz="1400" spc="-25" dirty="0">
                <a:latin typeface="Lucida Sans Unicode"/>
                <a:cs typeface="Lucida Sans Unicode"/>
              </a:rPr>
              <a:t> alguns</a:t>
            </a:r>
            <a:r>
              <a:rPr sz="1400" spc="-20" dirty="0">
                <a:latin typeface="Lucida Sans Unicode"/>
                <a:cs typeface="Lucida Sans Unicode"/>
              </a:rPr>
              <a:t> exemplos </a:t>
            </a:r>
            <a:r>
              <a:rPr sz="1400" dirty="0">
                <a:latin typeface="Lucida Sans Unicode"/>
                <a:cs typeface="Lucida Sans Unicode"/>
              </a:rPr>
              <a:t>de</a:t>
            </a:r>
            <a:r>
              <a:rPr sz="1400" spc="-2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como</a:t>
            </a:r>
            <a:r>
              <a:rPr sz="1400" spc="-2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está</a:t>
            </a:r>
            <a:r>
              <a:rPr sz="1400" spc="-2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sendo</a:t>
            </a:r>
            <a:r>
              <a:rPr sz="1400" spc="-2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realizado</a:t>
            </a:r>
            <a:r>
              <a:rPr sz="1400" spc="-2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o</a:t>
            </a:r>
            <a:r>
              <a:rPr sz="1400" spc="-2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cálculo </a:t>
            </a:r>
            <a:r>
              <a:rPr sz="1400" dirty="0">
                <a:latin typeface="Lucida Sans Unicode"/>
                <a:cs typeface="Lucida Sans Unicode"/>
              </a:rPr>
              <a:t>da</a:t>
            </a:r>
            <a:r>
              <a:rPr sz="1400" spc="-2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contribuição</a:t>
            </a:r>
            <a:r>
              <a:rPr sz="1400" spc="-20" dirty="0">
                <a:latin typeface="Lucida Sans Unicode"/>
                <a:cs typeface="Lucida Sans Unicode"/>
              </a:rPr>
              <a:t> previdenciária </a:t>
            </a:r>
            <a:r>
              <a:rPr sz="1400" dirty="0">
                <a:latin typeface="Lucida Sans Unicode"/>
                <a:cs typeface="Lucida Sans Unicode"/>
              </a:rPr>
              <a:t>dos</a:t>
            </a:r>
            <a:r>
              <a:rPr sz="1400" spc="-2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servidores</a:t>
            </a:r>
            <a:r>
              <a:rPr sz="1400" spc="-2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ativos</a:t>
            </a:r>
            <a:r>
              <a:rPr sz="1400" spc="-20" dirty="0">
                <a:latin typeface="Lucida Sans Unicode"/>
                <a:cs typeface="Lucida Sans Unicode"/>
              </a:rPr>
              <a:t> </a:t>
            </a:r>
            <a:r>
              <a:rPr sz="1400" spc="-50" dirty="0">
                <a:latin typeface="Lucida Sans Unicode"/>
                <a:cs typeface="Lucida Sans Unicode"/>
              </a:rPr>
              <a:t>a </a:t>
            </a:r>
            <a:r>
              <a:rPr sz="1400" spc="-25" dirty="0">
                <a:latin typeface="Lucida Sans Unicode"/>
                <a:cs typeface="Lucida Sans Unicode"/>
              </a:rPr>
              <a:t>partir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de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2024.</a:t>
            </a:r>
            <a:endParaRPr sz="1400">
              <a:latin typeface="Lucida Sans Unicode"/>
              <a:cs typeface="Lucida Sans Unicode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55487" y="3096658"/>
            <a:ext cx="9929495" cy="2386965"/>
            <a:chOff x="255487" y="3096658"/>
            <a:chExt cx="9929495" cy="2386965"/>
          </a:xfrm>
        </p:grpSpPr>
        <p:sp>
          <p:nvSpPr>
            <p:cNvPr id="5" name="object 5"/>
            <p:cNvSpPr/>
            <p:nvPr/>
          </p:nvSpPr>
          <p:spPr>
            <a:xfrm>
              <a:off x="255485" y="3096666"/>
              <a:ext cx="9929495" cy="2386965"/>
            </a:xfrm>
            <a:custGeom>
              <a:avLst/>
              <a:gdLst/>
              <a:ahLst/>
              <a:cxnLst/>
              <a:rect l="l" t="t" r="r" b="b"/>
              <a:pathLst>
                <a:path w="9929495" h="2386965">
                  <a:moveTo>
                    <a:pt x="9929025" y="0"/>
                  </a:moveTo>
                  <a:lnTo>
                    <a:pt x="9665094" y="0"/>
                  </a:lnTo>
                  <a:lnTo>
                    <a:pt x="9665094" y="131965"/>
                  </a:lnTo>
                  <a:lnTo>
                    <a:pt x="9665081" y="0"/>
                  </a:lnTo>
                  <a:lnTo>
                    <a:pt x="263931" y="0"/>
                  </a:lnTo>
                  <a:lnTo>
                    <a:pt x="0" y="0"/>
                  </a:lnTo>
                  <a:lnTo>
                    <a:pt x="0" y="2386749"/>
                  </a:lnTo>
                  <a:lnTo>
                    <a:pt x="263931" y="2386749"/>
                  </a:lnTo>
                  <a:lnTo>
                    <a:pt x="9665094" y="2386749"/>
                  </a:lnTo>
                  <a:lnTo>
                    <a:pt x="9929025" y="2386749"/>
                  </a:lnTo>
                  <a:lnTo>
                    <a:pt x="9929025" y="0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93039" y="3320503"/>
              <a:ext cx="9653270" cy="605790"/>
            </a:xfrm>
            <a:custGeom>
              <a:avLst/>
              <a:gdLst/>
              <a:ahLst/>
              <a:cxnLst/>
              <a:rect l="l" t="t" r="r" b="b"/>
              <a:pathLst>
                <a:path w="9653270" h="605789">
                  <a:moveTo>
                    <a:pt x="9652940" y="0"/>
                  </a:moveTo>
                  <a:lnTo>
                    <a:pt x="9522638" y="0"/>
                  </a:lnTo>
                  <a:lnTo>
                    <a:pt x="131267" y="0"/>
                  </a:lnTo>
                  <a:lnTo>
                    <a:pt x="0" y="0"/>
                  </a:lnTo>
                  <a:lnTo>
                    <a:pt x="0" y="605383"/>
                  </a:lnTo>
                  <a:lnTo>
                    <a:pt x="131267" y="605383"/>
                  </a:lnTo>
                  <a:lnTo>
                    <a:pt x="9522638" y="605383"/>
                  </a:lnTo>
                  <a:lnTo>
                    <a:pt x="9652940" y="605383"/>
                  </a:lnTo>
                  <a:lnTo>
                    <a:pt x="9652940" y="0"/>
                  </a:lnTo>
                  <a:close/>
                </a:path>
              </a:pathLst>
            </a:custGeom>
            <a:solidFill>
              <a:srgbClr val="5353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255487" y="3096658"/>
            <a:ext cx="9929495" cy="2035173"/>
          </a:xfrm>
          <a:prstGeom prst="rect">
            <a:avLst/>
          </a:prstGeom>
        </p:spPr>
        <p:txBody>
          <a:bodyPr vert="horz" wrap="square" lIns="0" tIns="1181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30"/>
              </a:spcBef>
            </a:pPr>
            <a:endParaRPr sz="1800" dirty="0">
              <a:latin typeface="Times New Roman"/>
              <a:cs typeface="Times New Roman"/>
            </a:endParaRPr>
          </a:p>
          <a:p>
            <a:pPr marR="635" algn="ctr">
              <a:lnSpc>
                <a:spcPct val="100000"/>
              </a:lnSpc>
            </a:pPr>
            <a:r>
              <a:rPr sz="1800" spc="-100" dirty="0">
                <a:solidFill>
                  <a:srgbClr val="FFFFFF"/>
                </a:solidFill>
                <a:latin typeface="Arial Black"/>
                <a:cs typeface="Arial Black"/>
              </a:rPr>
              <a:t>Exemplo</a:t>
            </a:r>
            <a:r>
              <a:rPr sz="1800" spc="-5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1800" spc="-125" dirty="0">
                <a:solidFill>
                  <a:srgbClr val="FFFFFF"/>
                </a:solidFill>
                <a:latin typeface="Arial Black"/>
                <a:cs typeface="Arial Black"/>
              </a:rPr>
              <a:t>1:</a:t>
            </a:r>
            <a:r>
              <a:rPr sz="1800" spc="-5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1800" spc="-45" dirty="0">
                <a:solidFill>
                  <a:srgbClr val="FFFFFF"/>
                </a:solidFill>
                <a:latin typeface="Arial Black"/>
                <a:cs typeface="Arial Black"/>
              </a:rPr>
              <a:t>servidor</a:t>
            </a:r>
            <a:r>
              <a:rPr sz="1800" spc="-5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1800" spc="-45" dirty="0">
                <a:solidFill>
                  <a:srgbClr val="FFFFFF"/>
                </a:solidFill>
                <a:latin typeface="Arial Black"/>
                <a:cs typeface="Arial Black"/>
              </a:rPr>
              <a:t>que</a:t>
            </a:r>
            <a:r>
              <a:rPr sz="1800" spc="-5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1800" spc="-105" dirty="0">
                <a:solidFill>
                  <a:srgbClr val="FFFFFF"/>
                </a:solidFill>
                <a:latin typeface="Arial Black"/>
                <a:cs typeface="Arial Black"/>
              </a:rPr>
              <a:t>recebe</a:t>
            </a:r>
            <a:r>
              <a:rPr sz="1800" spc="-5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1800" spc="-190" dirty="0">
                <a:solidFill>
                  <a:srgbClr val="FFFFFF"/>
                </a:solidFill>
                <a:latin typeface="Arial Black"/>
                <a:cs typeface="Arial Black"/>
              </a:rPr>
              <a:t>R$</a:t>
            </a:r>
            <a:r>
              <a:rPr sz="1800" spc="-5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Arial Black"/>
                <a:cs typeface="Arial Black"/>
              </a:rPr>
              <a:t>2.000,00</a:t>
            </a:r>
            <a:endParaRPr sz="1800" dirty="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1545"/>
              </a:spcBef>
            </a:pPr>
            <a:endParaRPr sz="1800" dirty="0">
              <a:latin typeface="Arial Black"/>
              <a:cs typeface="Arial Black"/>
            </a:endParaRPr>
          </a:p>
          <a:p>
            <a:pPr marL="137160">
              <a:lnSpc>
                <a:spcPct val="100000"/>
              </a:lnSpc>
            </a:pPr>
            <a:r>
              <a:rPr sz="1600" spc="-100" dirty="0">
                <a:solidFill>
                  <a:srgbClr val="535353"/>
                </a:solidFill>
                <a:latin typeface="Arial Black"/>
                <a:cs typeface="Arial Black"/>
              </a:rPr>
              <a:t>Faixa</a:t>
            </a:r>
            <a:r>
              <a:rPr sz="1600" spc="-55" dirty="0">
                <a:solidFill>
                  <a:srgbClr val="535353"/>
                </a:solidFill>
                <a:latin typeface="Arial Black"/>
                <a:cs typeface="Arial Black"/>
              </a:rPr>
              <a:t> </a:t>
            </a:r>
            <a:r>
              <a:rPr sz="1600" spc="-114" dirty="0">
                <a:solidFill>
                  <a:srgbClr val="535353"/>
                </a:solidFill>
                <a:latin typeface="Arial Black"/>
                <a:cs typeface="Arial Black"/>
              </a:rPr>
              <a:t>1:</a:t>
            </a:r>
            <a:r>
              <a:rPr sz="1600" spc="-50" dirty="0">
                <a:solidFill>
                  <a:srgbClr val="535353"/>
                </a:solidFill>
                <a:latin typeface="Arial Black"/>
                <a:cs typeface="Arial Black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contribuirá</a:t>
            </a:r>
            <a:r>
              <a:rPr sz="1600" spc="-9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com</a:t>
            </a:r>
            <a:r>
              <a:rPr sz="1600" spc="-4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11%</a:t>
            </a:r>
            <a:r>
              <a:rPr sz="1600" spc="-4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de</a:t>
            </a:r>
            <a:r>
              <a:rPr sz="1600" spc="-4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R$</a:t>
            </a:r>
            <a:r>
              <a:rPr sz="1600" spc="-4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spc="-70" dirty="0">
                <a:solidFill>
                  <a:srgbClr val="535353"/>
                </a:solidFill>
                <a:latin typeface="Lucida Sans Unicode"/>
                <a:cs typeface="Lucida Sans Unicode"/>
              </a:rPr>
              <a:t>1.</a:t>
            </a:r>
            <a:r>
              <a:rPr lang="pt-BR" sz="1600" spc="-70" dirty="0">
                <a:solidFill>
                  <a:srgbClr val="535353"/>
                </a:solidFill>
                <a:latin typeface="Lucida Sans Unicode"/>
                <a:cs typeface="Lucida Sans Unicode"/>
              </a:rPr>
              <a:t>518</a:t>
            </a:r>
            <a:r>
              <a:rPr sz="1600" spc="-4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spc="-370" dirty="0">
                <a:solidFill>
                  <a:srgbClr val="535353"/>
                </a:solidFill>
                <a:latin typeface="Lucida Sans Unicode"/>
                <a:cs typeface="Lucida Sans Unicode"/>
              </a:rPr>
              <a:t>=</a:t>
            </a:r>
            <a:r>
              <a:rPr sz="1600" spc="-2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R$</a:t>
            </a:r>
            <a:r>
              <a:rPr sz="1600" spc="-4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lang="pt-BR" sz="1600" spc="-10" dirty="0">
                <a:solidFill>
                  <a:srgbClr val="535353"/>
                </a:solidFill>
                <a:latin typeface="Lucida Sans Unicode"/>
                <a:cs typeface="Lucida Sans Unicode"/>
              </a:rPr>
              <a:t>166,98</a:t>
            </a:r>
            <a:endParaRPr sz="1600" dirty="0">
              <a:latin typeface="Lucida Sans Unicode"/>
              <a:cs typeface="Lucida Sans Unicode"/>
            </a:endParaRPr>
          </a:p>
          <a:p>
            <a:pPr marL="137160">
              <a:lnSpc>
                <a:spcPct val="100000"/>
              </a:lnSpc>
              <a:spcBef>
                <a:spcPts val="630"/>
              </a:spcBef>
            </a:pPr>
            <a:r>
              <a:rPr sz="1600" spc="-100" dirty="0">
                <a:solidFill>
                  <a:srgbClr val="535353"/>
                </a:solidFill>
                <a:latin typeface="Arial Black"/>
                <a:cs typeface="Arial Black"/>
              </a:rPr>
              <a:t>Faixa</a:t>
            </a:r>
            <a:r>
              <a:rPr sz="1600" spc="-55" dirty="0">
                <a:solidFill>
                  <a:srgbClr val="535353"/>
                </a:solidFill>
                <a:latin typeface="Arial Black"/>
                <a:cs typeface="Arial Black"/>
              </a:rPr>
              <a:t> </a:t>
            </a:r>
            <a:r>
              <a:rPr sz="1600" spc="-114" dirty="0">
                <a:solidFill>
                  <a:srgbClr val="535353"/>
                </a:solidFill>
                <a:latin typeface="Arial Black"/>
                <a:cs typeface="Arial Black"/>
              </a:rPr>
              <a:t>2:</a:t>
            </a:r>
            <a:r>
              <a:rPr sz="1600" spc="-50" dirty="0">
                <a:solidFill>
                  <a:srgbClr val="535353"/>
                </a:solidFill>
                <a:latin typeface="Arial Black"/>
                <a:cs typeface="Arial Black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contribuirá</a:t>
            </a:r>
            <a:r>
              <a:rPr sz="1600" spc="-13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com</a:t>
            </a:r>
            <a:r>
              <a:rPr sz="1600" spc="-5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12%</a:t>
            </a:r>
            <a:r>
              <a:rPr sz="1600" spc="-4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de</a:t>
            </a:r>
            <a:r>
              <a:rPr sz="1600" spc="-5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R$</a:t>
            </a:r>
            <a:r>
              <a:rPr sz="1600" spc="-4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lang="pt-BR" sz="1600" spc="-80" dirty="0">
                <a:solidFill>
                  <a:srgbClr val="535353"/>
                </a:solidFill>
                <a:latin typeface="Lucida Sans Unicode"/>
                <a:cs typeface="Lucida Sans Unicode"/>
              </a:rPr>
              <a:t>482</a:t>
            </a:r>
            <a:r>
              <a:rPr sz="1600" spc="-4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(resultado</a:t>
            </a:r>
            <a:r>
              <a:rPr sz="1600" spc="-5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de</a:t>
            </a:r>
            <a:r>
              <a:rPr sz="1600" spc="-4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R$</a:t>
            </a:r>
            <a:r>
              <a:rPr sz="1600" spc="-4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spc="-70" dirty="0">
                <a:solidFill>
                  <a:srgbClr val="535353"/>
                </a:solidFill>
                <a:latin typeface="Lucida Sans Unicode"/>
                <a:cs typeface="Lucida Sans Unicode"/>
              </a:rPr>
              <a:t>2.000</a:t>
            </a:r>
            <a:r>
              <a:rPr sz="1600" spc="-5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spc="-420" dirty="0">
                <a:solidFill>
                  <a:srgbClr val="535353"/>
                </a:solidFill>
                <a:latin typeface="Lucida Sans Unicode"/>
                <a:cs typeface="Lucida Sans Unicode"/>
              </a:rPr>
              <a:t>-</a:t>
            </a:r>
            <a:r>
              <a:rPr sz="1600" spc="-2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R$</a:t>
            </a:r>
            <a:r>
              <a:rPr sz="1600" spc="-4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lang="pt-BR" sz="1600" spc="-65" dirty="0">
                <a:solidFill>
                  <a:srgbClr val="535353"/>
                </a:solidFill>
                <a:latin typeface="Lucida Sans Unicode"/>
                <a:cs typeface="Lucida Sans Unicode"/>
              </a:rPr>
              <a:t>1.518</a:t>
            </a:r>
            <a:r>
              <a:rPr sz="1600" spc="-65" dirty="0">
                <a:solidFill>
                  <a:srgbClr val="535353"/>
                </a:solidFill>
                <a:latin typeface="Lucida Sans Unicode"/>
                <a:cs typeface="Lucida Sans Unicode"/>
              </a:rPr>
              <a:t>)</a:t>
            </a:r>
            <a:r>
              <a:rPr sz="1600" spc="-5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spc="-370" dirty="0">
                <a:solidFill>
                  <a:srgbClr val="535353"/>
                </a:solidFill>
                <a:latin typeface="Lucida Sans Unicode"/>
                <a:cs typeface="Lucida Sans Unicode"/>
              </a:rPr>
              <a:t>=</a:t>
            </a:r>
            <a:r>
              <a:rPr sz="1600" spc="-2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R$</a:t>
            </a:r>
            <a:r>
              <a:rPr sz="1600" spc="-4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lang="pt-BR" sz="1600" spc="-10" dirty="0">
                <a:solidFill>
                  <a:srgbClr val="535353"/>
                </a:solidFill>
                <a:latin typeface="Lucida Sans Unicode"/>
                <a:cs typeface="Lucida Sans Unicode"/>
              </a:rPr>
              <a:t>57,84</a:t>
            </a:r>
            <a:endParaRPr sz="1600" dirty="0">
              <a:latin typeface="Lucida Sans Unicode"/>
              <a:cs typeface="Lucida Sans Unicode"/>
            </a:endParaRPr>
          </a:p>
          <a:p>
            <a:pPr marL="137160">
              <a:lnSpc>
                <a:spcPct val="100000"/>
              </a:lnSpc>
              <a:spcBef>
                <a:spcPts val="630"/>
              </a:spcBef>
            </a:pPr>
            <a:r>
              <a:rPr sz="1600" spc="-75" dirty="0">
                <a:solidFill>
                  <a:srgbClr val="535353"/>
                </a:solidFill>
                <a:latin typeface="Arial Black"/>
                <a:cs typeface="Arial Black"/>
              </a:rPr>
              <a:t>Total</a:t>
            </a:r>
            <a:r>
              <a:rPr sz="1600" spc="-60" dirty="0">
                <a:solidFill>
                  <a:srgbClr val="535353"/>
                </a:solidFill>
                <a:latin typeface="Arial Black"/>
                <a:cs typeface="Arial Black"/>
              </a:rPr>
              <a:t> </a:t>
            </a:r>
            <a:r>
              <a:rPr sz="1600" spc="-110" dirty="0">
                <a:solidFill>
                  <a:srgbClr val="535353"/>
                </a:solidFill>
                <a:latin typeface="Arial Black"/>
                <a:cs typeface="Arial Black"/>
              </a:rPr>
              <a:t>a</a:t>
            </a:r>
            <a:r>
              <a:rPr sz="1600" spc="-55" dirty="0">
                <a:solidFill>
                  <a:srgbClr val="535353"/>
                </a:solidFill>
                <a:latin typeface="Arial Black"/>
                <a:cs typeface="Arial Black"/>
              </a:rPr>
              <a:t> </a:t>
            </a:r>
            <a:r>
              <a:rPr sz="1600" spc="-30" dirty="0">
                <a:solidFill>
                  <a:srgbClr val="535353"/>
                </a:solidFill>
                <a:latin typeface="Arial Black"/>
                <a:cs typeface="Arial Black"/>
              </a:rPr>
              <a:t>contribuir:</a:t>
            </a:r>
            <a:r>
              <a:rPr sz="1600" spc="-105" dirty="0">
                <a:solidFill>
                  <a:srgbClr val="535353"/>
                </a:solidFill>
                <a:latin typeface="Arial Black"/>
                <a:cs typeface="Arial Black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R$</a:t>
            </a:r>
            <a:r>
              <a:rPr sz="1600" spc="-13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spc="-80" dirty="0">
                <a:solidFill>
                  <a:srgbClr val="535353"/>
                </a:solidFill>
                <a:latin typeface="Lucida Sans Unicode"/>
                <a:cs typeface="Lucida Sans Unicode"/>
              </a:rPr>
              <a:t>1</a:t>
            </a:r>
            <a:r>
              <a:rPr lang="pt-BR" sz="1600" spc="-80" dirty="0">
                <a:solidFill>
                  <a:srgbClr val="535353"/>
                </a:solidFill>
                <a:latin typeface="Lucida Sans Unicode"/>
                <a:cs typeface="Lucida Sans Unicode"/>
              </a:rPr>
              <a:t>66,98</a:t>
            </a:r>
            <a:r>
              <a:rPr sz="1600" spc="-4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spc="-370" dirty="0">
                <a:solidFill>
                  <a:srgbClr val="535353"/>
                </a:solidFill>
                <a:latin typeface="Lucida Sans Unicode"/>
                <a:cs typeface="Lucida Sans Unicode"/>
              </a:rPr>
              <a:t>+</a:t>
            </a:r>
            <a:r>
              <a:rPr sz="1600" spc="-2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R$</a:t>
            </a:r>
            <a:r>
              <a:rPr sz="1600" spc="-7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lang="pt-BR" sz="1600" spc="-80" dirty="0">
                <a:solidFill>
                  <a:srgbClr val="535353"/>
                </a:solidFill>
                <a:latin typeface="Lucida Sans Unicode"/>
                <a:cs typeface="Lucida Sans Unicode"/>
              </a:rPr>
              <a:t>57,84</a:t>
            </a:r>
            <a:r>
              <a:rPr sz="1600" spc="-5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spc="-370" dirty="0">
                <a:solidFill>
                  <a:srgbClr val="535353"/>
                </a:solidFill>
                <a:latin typeface="Lucida Sans Unicode"/>
                <a:cs typeface="Lucida Sans Unicode"/>
              </a:rPr>
              <a:t>=</a:t>
            </a:r>
            <a:r>
              <a:rPr sz="1600" spc="-2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R$</a:t>
            </a:r>
            <a:r>
              <a:rPr sz="1600" spc="-5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lang="pt-BR" sz="1600" spc="-10" dirty="0">
                <a:solidFill>
                  <a:srgbClr val="535353"/>
                </a:solidFill>
                <a:latin typeface="Lucida Sans Unicode"/>
                <a:cs typeface="Lucida Sans Unicode"/>
              </a:rPr>
              <a:t>224,82</a:t>
            </a:r>
            <a:endParaRPr sz="1600" dirty="0">
              <a:latin typeface="Lucida Sans Unicode"/>
              <a:cs typeface="Lucida Sans Unicode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78535" y="6861149"/>
            <a:ext cx="885824" cy="54292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5999" y="238193"/>
            <a:ext cx="8571230" cy="868680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260985" rIns="0" bIns="0" rtlCol="0">
            <a:spAutoFit/>
          </a:bodyPr>
          <a:lstStyle/>
          <a:p>
            <a:pPr marL="127635" algn="ctr">
              <a:lnSpc>
                <a:spcPct val="100000"/>
              </a:lnSpc>
              <a:spcBef>
                <a:spcPts val="2055"/>
              </a:spcBef>
              <a:tabLst>
                <a:tab pos="2933065" algn="l"/>
              </a:tabLst>
            </a:pPr>
            <a:r>
              <a:rPr sz="2100" b="1" spc="6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19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2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5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13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5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60" dirty="0">
                <a:solidFill>
                  <a:srgbClr val="FFFFFF"/>
                </a:solidFill>
                <a:latin typeface="Arial"/>
                <a:cs typeface="Arial"/>
              </a:rPr>
              <a:t>Ç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120" dirty="0">
                <a:solidFill>
                  <a:srgbClr val="FFFFFF"/>
                </a:solidFill>
                <a:latin typeface="Arial"/>
                <a:cs typeface="Arial"/>
              </a:rPr>
              <a:t>Ã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1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100" b="1" spc="-2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0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235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5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0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2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6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5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120" dirty="0">
                <a:solidFill>
                  <a:srgbClr val="FFFFFF"/>
                </a:solidFill>
                <a:latin typeface="Arial"/>
                <a:cs typeface="Arial"/>
              </a:rPr>
              <a:t>Á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5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7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1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55487" y="2586624"/>
            <a:ext cx="9929495" cy="2386965"/>
            <a:chOff x="255487" y="2586624"/>
            <a:chExt cx="9929495" cy="2386965"/>
          </a:xfrm>
        </p:grpSpPr>
        <p:sp>
          <p:nvSpPr>
            <p:cNvPr id="4" name="object 4"/>
            <p:cNvSpPr/>
            <p:nvPr/>
          </p:nvSpPr>
          <p:spPr>
            <a:xfrm>
              <a:off x="255485" y="2586634"/>
              <a:ext cx="9929495" cy="2386965"/>
            </a:xfrm>
            <a:custGeom>
              <a:avLst/>
              <a:gdLst/>
              <a:ahLst/>
              <a:cxnLst/>
              <a:rect l="l" t="t" r="r" b="b"/>
              <a:pathLst>
                <a:path w="9929495" h="2386965">
                  <a:moveTo>
                    <a:pt x="9929025" y="0"/>
                  </a:moveTo>
                  <a:lnTo>
                    <a:pt x="9665094" y="0"/>
                  </a:lnTo>
                  <a:lnTo>
                    <a:pt x="9665094" y="131965"/>
                  </a:lnTo>
                  <a:lnTo>
                    <a:pt x="9665081" y="0"/>
                  </a:lnTo>
                  <a:lnTo>
                    <a:pt x="263931" y="0"/>
                  </a:lnTo>
                  <a:lnTo>
                    <a:pt x="0" y="0"/>
                  </a:lnTo>
                  <a:lnTo>
                    <a:pt x="0" y="2386749"/>
                  </a:lnTo>
                  <a:lnTo>
                    <a:pt x="263931" y="2386749"/>
                  </a:lnTo>
                  <a:lnTo>
                    <a:pt x="9665094" y="2386749"/>
                  </a:lnTo>
                  <a:lnTo>
                    <a:pt x="9929025" y="2386749"/>
                  </a:lnTo>
                  <a:lnTo>
                    <a:pt x="9929025" y="0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93039" y="2810471"/>
              <a:ext cx="9653270" cy="605790"/>
            </a:xfrm>
            <a:custGeom>
              <a:avLst/>
              <a:gdLst/>
              <a:ahLst/>
              <a:cxnLst/>
              <a:rect l="l" t="t" r="r" b="b"/>
              <a:pathLst>
                <a:path w="9653270" h="605789">
                  <a:moveTo>
                    <a:pt x="9652940" y="0"/>
                  </a:moveTo>
                  <a:lnTo>
                    <a:pt x="9522638" y="0"/>
                  </a:lnTo>
                  <a:lnTo>
                    <a:pt x="131267" y="0"/>
                  </a:lnTo>
                  <a:lnTo>
                    <a:pt x="0" y="0"/>
                  </a:lnTo>
                  <a:lnTo>
                    <a:pt x="0" y="605383"/>
                  </a:lnTo>
                  <a:lnTo>
                    <a:pt x="131267" y="605383"/>
                  </a:lnTo>
                  <a:lnTo>
                    <a:pt x="9522638" y="605383"/>
                  </a:lnTo>
                  <a:lnTo>
                    <a:pt x="9652940" y="605383"/>
                  </a:lnTo>
                  <a:lnTo>
                    <a:pt x="9652940" y="0"/>
                  </a:lnTo>
                  <a:close/>
                </a:path>
              </a:pathLst>
            </a:custGeom>
            <a:solidFill>
              <a:srgbClr val="5353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xfrm>
            <a:off x="371934" y="2788763"/>
            <a:ext cx="9573260" cy="1963405"/>
          </a:xfrm>
          <a:prstGeom prst="rect">
            <a:avLst/>
          </a:prstGeom>
        </p:spPr>
        <p:txBody>
          <a:bodyPr vert="horz" wrap="square" lIns="0" tIns="179117" rIns="0" bIns="0" rtlCol="0">
            <a:spAutoFit/>
          </a:bodyPr>
          <a:lstStyle/>
          <a:p>
            <a:pPr marL="114300" algn="ctr">
              <a:lnSpc>
                <a:spcPct val="100000"/>
              </a:lnSpc>
              <a:spcBef>
                <a:spcPts val="100"/>
              </a:spcBef>
            </a:pPr>
            <a:r>
              <a:rPr spc="-100" dirty="0"/>
              <a:t>Exemplo</a:t>
            </a:r>
            <a:r>
              <a:rPr spc="-55" dirty="0"/>
              <a:t> </a:t>
            </a:r>
            <a:r>
              <a:rPr spc="-125" dirty="0"/>
              <a:t>2:</a:t>
            </a:r>
            <a:r>
              <a:rPr spc="-50" dirty="0"/>
              <a:t> </a:t>
            </a:r>
            <a:r>
              <a:rPr spc="-45" dirty="0"/>
              <a:t>servidor</a:t>
            </a:r>
            <a:r>
              <a:rPr spc="-50" dirty="0"/>
              <a:t> </a:t>
            </a:r>
            <a:r>
              <a:rPr spc="-45" dirty="0"/>
              <a:t>que</a:t>
            </a:r>
            <a:r>
              <a:rPr spc="-50" dirty="0"/>
              <a:t> </a:t>
            </a:r>
            <a:r>
              <a:rPr spc="-105" dirty="0"/>
              <a:t>recebe</a:t>
            </a:r>
            <a:r>
              <a:rPr spc="-50" dirty="0"/>
              <a:t> </a:t>
            </a:r>
            <a:r>
              <a:rPr spc="-190" dirty="0"/>
              <a:t>R$</a:t>
            </a:r>
            <a:r>
              <a:rPr spc="-50" dirty="0"/>
              <a:t> </a:t>
            </a:r>
            <a:r>
              <a:rPr lang="pt-BR" spc="-10" dirty="0"/>
              <a:t>5</a:t>
            </a:r>
            <a:r>
              <a:rPr spc="-10" dirty="0"/>
              <a:t>.000,00</a:t>
            </a: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pc="-10" dirty="0"/>
          </a:p>
          <a:p>
            <a:pPr marL="12700">
              <a:lnSpc>
                <a:spcPct val="100000"/>
              </a:lnSpc>
            </a:pPr>
            <a:r>
              <a:rPr lang="pt-BR" sz="1600" spc="-100" dirty="0">
                <a:solidFill>
                  <a:srgbClr val="535353"/>
                </a:solidFill>
              </a:rPr>
              <a:t>Faixa</a:t>
            </a:r>
            <a:r>
              <a:rPr lang="pt-BR" sz="1600" spc="-55" dirty="0">
                <a:solidFill>
                  <a:srgbClr val="535353"/>
                </a:solidFill>
              </a:rPr>
              <a:t> </a:t>
            </a:r>
            <a:r>
              <a:rPr lang="pt-BR" sz="1600" spc="-114" dirty="0">
                <a:solidFill>
                  <a:srgbClr val="535353"/>
                </a:solidFill>
              </a:rPr>
              <a:t>1:</a:t>
            </a:r>
            <a:r>
              <a:rPr lang="pt-BR" sz="1600" spc="-50" dirty="0">
                <a:solidFill>
                  <a:srgbClr val="535353"/>
                </a:solidFill>
              </a:rPr>
              <a:t> </a:t>
            </a:r>
            <a:r>
              <a:rPr lang="pt-BR"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contribuirá com 11% de R$ 1.518 = R$ 166,98</a:t>
            </a: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1600" spc="-100" dirty="0" err="1">
                <a:solidFill>
                  <a:srgbClr val="535353"/>
                </a:solidFill>
              </a:rPr>
              <a:t>Faixa</a:t>
            </a:r>
            <a:r>
              <a:rPr sz="1600" spc="-55" dirty="0">
                <a:solidFill>
                  <a:srgbClr val="535353"/>
                </a:solidFill>
              </a:rPr>
              <a:t> </a:t>
            </a:r>
            <a:r>
              <a:rPr sz="1600" spc="-114" dirty="0">
                <a:solidFill>
                  <a:srgbClr val="535353"/>
                </a:solidFill>
              </a:rPr>
              <a:t>2:</a:t>
            </a:r>
            <a:r>
              <a:rPr sz="1600" spc="-50" dirty="0">
                <a:solidFill>
                  <a:srgbClr val="535353"/>
                </a:solidFill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contribuirá</a:t>
            </a:r>
            <a:r>
              <a:rPr sz="1600" spc="-9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com</a:t>
            </a:r>
            <a:r>
              <a:rPr sz="1600" spc="-4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12%</a:t>
            </a:r>
            <a:r>
              <a:rPr sz="1600" spc="-4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de</a:t>
            </a:r>
            <a:r>
              <a:rPr sz="1600" spc="-3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R$</a:t>
            </a:r>
            <a:r>
              <a:rPr sz="1600" spc="-4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lang="pt-BR" sz="1600" spc="-80" dirty="0">
                <a:solidFill>
                  <a:srgbClr val="535353"/>
                </a:solidFill>
                <a:latin typeface="Lucida Sans Unicode"/>
                <a:cs typeface="Lucida Sans Unicode"/>
              </a:rPr>
              <a:t>2.504,45</a:t>
            </a:r>
            <a:r>
              <a:rPr sz="1600" spc="-4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(resultado</a:t>
            </a:r>
            <a:r>
              <a:rPr sz="1600" spc="-4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de</a:t>
            </a:r>
            <a:r>
              <a:rPr sz="1600" spc="-3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R$</a:t>
            </a:r>
            <a:r>
              <a:rPr sz="1600" spc="-4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lang="pt-BR" sz="1600" spc="-80" dirty="0">
                <a:solidFill>
                  <a:srgbClr val="535353"/>
                </a:solidFill>
                <a:latin typeface="Lucida Sans Unicode"/>
                <a:cs typeface="Lucida Sans Unicode"/>
              </a:rPr>
              <a:t>4.022,46 – 1.518,01</a:t>
            </a:r>
            <a:r>
              <a:rPr sz="1600" spc="-75" dirty="0">
                <a:solidFill>
                  <a:srgbClr val="535353"/>
                </a:solidFill>
                <a:latin typeface="Lucida Sans Unicode"/>
                <a:cs typeface="Lucida Sans Unicode"/>
              </a:rPr>
              <a:t>)</a:t>
            </a:r>
            <a:r>
              <a:rPr sz="1600" spc="-3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spc="-370" dirty="0">
                <a:solidFill>
                  <a:srgbClr val="535353"/>
                </a:solidFill>
                <a:latin typeface="Lucida Sans Unicode"/>
                <a:cs typeface="Lucida Sans Unicode"/>
              </a:rPr>
              <a:t>=</a:t>
            </a:r>
            <a:r>
              <a:rPr sz="1600" spc="-2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R$</a:t>
            </a:r>
            <a:r>
              <a:rPr sz="1600" spc="-4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lang="pt-BR" sz="1600" spc="-40" dirty="0">
                <a:solidFill>
                  <a:srgbClr val="535353"/>
                </a:solidFill>
                <a:latin typeface="Lucida Sans Unicode"/>
                <a:cs typeface="Lucida Sans Unicode"/>
              </a:rPr>
              <a:t>300,53</a:t>
            </a:r>
            <a:endParaRPr sz="160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1600" b="1" spc="-65" dirty="0">
                <a:solidFill>
                  <a:srgbClr val="535353"/>
                </a:solidFill>
                <a:latin typeface="Lucida Sans Unicode"/>
                <a:cs typeface="Lucida Sans Unicode"/>
              </a:rPr>
              <a:t>F</a:t>
            </a:r>
            <a:r>
              <a:rPr sz="1600" b="1" spc="-65" dirty="0">
                <a:solidFill>
                  <a:srgbClr val="535353"/>
                </a:solidFill>
              </a:rPr>
              <a:t>aixa</a:t>
            </a:r>
            <a:r>
              <a:rPr sz="1600" spc="-70" dirty="0">
                <a:solidFill>
                  <a:srgbClr val="535353"/>
                </a:solidFill>
              </a:rPr>
              <a:t> </a:t>
            </a:r>
            <a:r>
              <a:rPr sz="1600" spc="-110" dirty="0">
                <a:solidFill>
                  <a:srgbClr val="535353"/>
                </a:solidFill>
              </a:rPr>
              <a:t>3:</a:t>
            </a:r>
            <a:r>
              <a:rPr sz="1600" spc="-55" dirty="0">
                <a:solidFill>
                  <a:srgbClr val="535353"/>
                </a:solidFill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contribuirá</a:t>
            </a:r>
            <a:r>
              <a:rPr sz="1600" spc="-114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com</a:t>
            </a:r>
            <a:r>
              <a:rPr sz="1600" spc="-5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14%</a:t>
            </a:r>
            <a:r>
              <a:rPr sz="1600" spc="-4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de</a:t>
            </a:r>
            <a:r>
              <a:rPr sz="1600" spc="-4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R$</a:t>
            </a:r>
            <a:r>
              <a:rPr sz="1600" spc="-4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lang="pt-BR" sz="1600" spc="-80" dirty="0">
                <a:solidFill>
                  <a:srgbClr val="535353"/>
                </a:solidFill>
                <a:latin typeface="Lucida Sans Unicode"/>
                <a:cs typeface="Lucida Sans Unicode"/>
              </a:rPr>
              <a:t>977,54</a:t>
            </a:r>
            <a:r>
              <a:rPr sz="1600" spc="-4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(resultado</a:t>
            </a:r>
            <a:r>
              <a:rPr sz="1600" spc="-4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de</a:t>
            </a:r>
            <a:r>
              <a:rPr sz="1600" spc="-5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R$</a:t>
            </a:r>
            <a:r>
              <a:rPr sz="1600" spc="-4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lang="pt-BR" sz="1600" spc="-70" dirty="0">
                <a:solidFill>
                  <a:srgbClr val="535353"/>
                </a:solidFill>
                <a:latin typeface="Lucida Sans Unicode"/>
                <a:cs typeface="Lucida Sans Unicode"/>
              </a:rPr>
              <a:t>5.000</a:t>
            </a:r>
            <a:r>
              <a:rPr sz="1600" spc="-4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spc="-420" dirty="0">
                <a:solidFill>
                  <a:srgbClr val="535353"/>
                </a:solidFill>
                <a:latin typeface="Lucida Sans Unicode"/>
                <a:cs typeface="Lucida Sans Unicode"/>
              </a:rPr>
              <a:t>-</a:t>
            </a:r>
            <a:r>
              <a:rPr sz="1600" spc="-2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R$</a:t>
            </a:r>
            <a:r>
              <a:rPr sz="1600" spc="-4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lang="pt-BR" sz="1600" spc="-75" dirty="0">
                <a:solidFill>
                  <a:srgbClr val="535353"/>
                </a:solidFill>
                <a:latin typeface="Lucida Sans Unicode"/>
                <a:cs typeface="Lucida Sans Unicode"/>
              </a:rPr>
              <a:t>4.022,46</a:t>
            </a:r>
            <a:r>
              <a:rPr sz="1600" spc="-75" dirty="0">
                <a:solidFill>
                  <a:srgbClr val="535353"/>
                </a:solidFill>
                <a:latin typeface="Lucida Sans Unicode"/>
                <a:cs typeface="Lucida Sans Unicode"/>
              </a:rPr>
              <a:t>)</a:t>
            </a:r>
            <a:r>
              <a:rPr sz="1600" spc="-4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spc="-370" dirty="0">
                <a:solidFill>
                  <a:srgbClr val="535353"/>
                </a:solidFill>
                <a:latin typeface="Lucida Sans Unicode"/>
                <a:cs typeface="Lucida Sans Unicode"/>
              </a:rPr>
              <a:t>=</a:t>
            </a:r>
            <a:r>
              <a:rPr sz="1600" spc="-2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R$</a:t>
            </a:r>
            <a:r>
              <a:rPr sz="1600" spc="-5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lang="pt-BR" sz="1600" spc="-10" dirty="0">
                <a:solidFill>
                  <a:srgbClr val="535353"/>
                </a:solidFill>
                <a:latin typeface="Lucida Sans Unicode"/>
                <a:cs typeface="Lucida Sans Unicode"/>
              </a:rPr>
              <a:t>136,85</a:t>
            </a:r>
            <a:endParaRPr sz="160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1600" spc="-75" dirty="0">
                <a:solidFill>
                  <a:srgbClr val="535353"/>
                </a:solidFill>
              </a:rPr>
              <a:t>Total</a:t>
            </a:r>
            <a:r>
              <a:rPr sz="1600" spc="-60" dirty="0">
                <a:solidFill>
                  <a:srgbClr val="535353"/>
                </a:solidFill>
              </a:rPr>
              <a:t> </a:t>
            </a:r>
            <a:r>
              <a:rPr sz="1600" spc="-110" dirty="0">
                <a:solidFill>
                  <a:srgbClr val="535353"/>
                </a:solidFill>
              </a:rPr>
              <a:t>a</a:t>
            </a:r>
            <a:r>
              <a:rPr sz="1600" spc="-55" dirty="0">
                <a:solidFill>
                  <a:srgbClr val="535353"/>
                </a:solidFill>
              </a:rPr>
              <a:t> </a:t>
            </a:r>
            <a:r>
              <a:rPr sz="1600" spc="-30" dirty="0">
                <a:solidFill>
                  <a:srgbClr val="535353"/>
                </a:solidFill>
              </a:rPr>
              <a:t>contribuir:</a:t>
            </a:r>
            <a:r>
              <a:rPr sz="1600" spc="-105" dirty="0">
                <a:solidFill>
                  <a:srgbClr val="535353"/>
                </a:solidFill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R$</a:t>
            </a:r>
            <a:r>
              <a:rPr sz="1600" spc="-13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lang="pt-BR" sz="1600" spc="-80" dirty="0">
                <a:solidFill>
                  <a:srgbClr val="535353"/>
                </a:solidFill>
                <a:latin typeface="Lucida Sans Unicode"/>
                <a:cs typeface="Lucida Sans Unicode"/>
              </a:rPr>
              <a:t>166,98</a:t>
            </a:r>
            <a:r>
              <a:rPr sz="1600" spc="-4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spc="-370" dirty="0">
                <a:solidFill>
                  <a:srgbClr val="535353"/>
                </a:solidFill>
                <a:latin typeface="Lucida Sans Unicode"/>
                <a:cs typeface="Lucida Sans Unicode"/>
              </a:rPr>
              <a:t>+</a:t>
            </a:r>
            <a:r>
              <a:rPr sz="1600" spc="-2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R$</a:t>
            </a:r>
            <a:r>
              <a:rPr sz="1600" spc="-5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lang="pt-BR" sz="1600" spc="-80" dirty="0">
                <a:solidFill>
                  <a:srgbClr val="535353"/>
                </a:solidFill>
                <a:latin typeface="Lucida Sans Unicode"/>
                <a:cs typeface="Lucida Sans Unicode"/>
              </a:rPr>
              <a:t>300,53</a:t>
            </a:r>
            <a:r>
              <a:rPr sz="1600" spc="-5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spc="-370" dirty="0">
                <a:solidFill>
                  <a:srgbClr val="535353"/>
                </a:solidFill>
                <a:latin typeface="Lucida Sans Unicode"/>
                <a:cs typeface="Lucida Sans Unicode"/>
              </a:rPr>
              <a:t>+</a:t>
            </a:r>
            <a:r>
              <a:rPr sz="1600" spc="-2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R$</a:t>
            </a:r>
            <a:r>
              <a:rPr sz="1600" spc="-4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lang="pt-BR" sz="1600" spc="-80" dirty="0">
                <a:solidFill>
                  <a:srgbClr val="535353"/>
                </a:solidFill>
                <a:latin typeface="Lucida Sans Unicode"/>
                <a:cs typeface="Lucida Sans Unicode"/>
              </a:rPr>
              <a:t>136,85</a:t>
            </a:r>
            <a:r>
              <a:rPr sz="1600" spc="-5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spc="-370" dirty="0">
                <a:solidFill>
                  <a:srgbClr val="535353"/>
                </a:solidFill>
                <a:latin typeface="Lucida Sans Unicode"/>
                <a:cs typeface="Lucida Sans Unicode"/>
              </a:rPr>
              <a:t>=</a:t>
            </a:r>
            <a:r>
              <a:rPr sz="1600" spc="-2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lang="pt-BR" sz="1600" spc="-10" dirty="0">
                <a:solidFill>
                  <a:srgbClr val="535353"/>
                </a:solidFill>
                <a:latin typeface="Lucida Sans Unicode"/>
                <a:cs typeface="Lucida Sans Unicode"/>
              </a:rPr>
              <a:t>604,36</a:t>
            </a:r>
            <a:endParaRPr sz="1600" dirty="0">
              <a:latin typeface="Lucida Sans Unicode"/>
              <a:cs typeface="Lucida Sans Unicode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78535" y="6861149"/>
            <a:ext cx="885824" cy="54292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5999" y="238193"/>
            <a:ext cx="8571230" cy="868680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260985" rIns="0" bIns="0" rtlCol="0">
            <a:spAutoFit/>
          </a:bodyPr>
          <a:lstStyle/>
          <a:p>
            <a:pPr marL="127635" algn="ctr">
              <a:lnSpc>
                <a:spcPct val="100000"/>
              </a:lnSpc>
              <a:spcBef>
                <a:spcPts val="2055"/>
              </a:spcBef>
              <a:tabLst>
                <a:tab pos="2933065" algn="l"/>
              </a:tabLst>
            </a:pPr>
            <a:r>
              <a:rPr sz="2100" b="1" spc="6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19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2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5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13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5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60" dirty="0">
                <a:solidFill>
                  <a:srgbClr val="FFFFFF"/>
                </a:solidFill>
                <a:latin typeface="Arial"/>
                <a:cs typeface="Arial"/>
              </a:rPr>
              <a:t>Ç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120" dirty="0">
                <a:solidFill>
                  <a:srgbClr val="FFFFFF"/>
                </a:solidFill>
                <a:latin typeface="Arial"/>
                <a:cs typeface="Arial"/>
              </a:rPr>
              <a:t>Ã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14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100" b="1" spc="-2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0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235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5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0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2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6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5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120" dirty="0">
                <a:solidFill>
                  <a:srgbClr val="FFFFFF"/>
                </a:solidFill>
                <a:latin typeface="Arial"/>
                <a:cs typeface="Arial"/>
              </a:rPr>
              <a:t>Á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100" b="1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5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10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7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1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55486" y="2420207"/>
            <a:ext cx="9929495" cy="2719705"/>
            <a:chOff x="255486" y="2420207"/>
            <a:chExt cx="9929495" cy="2719705"/>
          </a:xfrm>
        </p:grpSpPr>
        <p:sp>
          <p:nvSpPr>
            <p:cNvPr id="4" name="object 4"/>
            <p:cNvSpPr/>
            <p:nvPr/>
          </p:nvSpPr>
          <p:spPr>
            <a:xfrm>
              <a:off x="255485" y="2420213"/>
              <a:ext cx="9929495" cy="2719705"/>
            </a:xfrm>
            <a:custGeom>
              <a:avLst/>
              <a:gdLst/>
              <a:ahLst/>
              <a:cxnLst/>
              <a:rect l="l" t="t" r="r" b="b"/>
              <a:pathLst>
                <a:path w="9929495" h="2719704">
                  <a:moveTo>
                    <a:pt x="9929025" y="0"/>
                  </a:moveTo>
                  <a:lnTo>
                    <a:pt x="9665081" y="0"/>
                  </a:lnTo>
                  <a:lnTo>
                    <a:pt x="263931" y="0"/>
                  </a:lnTo>
                  <a:lnTo>
                    <a:pt x="0" y="0"/>
                  </a:lnTo>
                  <a:lnTo>
                    <a:pt x="0" y="2719590"/>
                  </a:lnTo>
                  <a:lnTo>
                    <a:pt x="263931" y="2719590"/>
                  </a:lnTo>
                  <a:lnTo>
                    <a:pt x="9665081" y="2719590"/>
                  </a:lnTo>
                  <a:lnTo>
                    <a:pt x="9929025" y="2719590"/>
                  </a:lnTo>
                  <a:lnTo>
                    <a:pt x="9929025" y="0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93039" y="2644050"/>
              <a:ext cx="9653270" cy="605790"/>
            </a:xfrm>
            <a:custGeom>
              <a:avLst/>
              <a:gdLst/>
              <a:ahLst/>
              <a:cxnLst/>
              <a:rect l="l" t="t" r="r" b="b"/>
              <a:pathLst>
                <a:path w="9653270" h="605789">
                  <a:moveTo>
                    <a:pt x="9652940" y="0"/>
                  </a:moveTo>
                  <a:lnTo>
                    <a:pt x="9522638" y="0"/>
                  </a:lnTo>
                  <a:lnTo>
                    <a:pt x="131267" y="0"/>
                  </a:lnTo>
                  <a:lnTo>
                    <a:pt x="0" y="0"/>
                  </a:lnTo>
                  <a:lnTo>
                    <a:pt x="0" y="605383"/>
                  </a:lnTo>
                  <a:lnTo>
                    <a:pt x="131267" y="605383"/>
                  </a:lnTo>
                  <a:lnTo>
                    <a:pt x="9522638" y="605383"/>
                  </a:lnTo>
                  <a:lnTo>
                    <a:pt x="9652940" y="605383"/>
                  </a:lnTo>
                  <a:lnTo>
                    <a:pt x="9652940" y="0"/>
                  </a:lnTo>
                  <a:close/>
                </a:path>
              </a:pathLst>
            </a:custGeom>
            <a:solidFill>
              <a:srgbClr val="5353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xfrm>
            <a:off x="371933" y="2788763"/>
            <a:ext cx="9811981" cy="21185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4300" algn="ctr">
              <a:lnSpc>
                <a:spcPct val="100000"/>
              </a:lnSpc>
              <a:spcBef>
                <a:spcPts val="100"/>
              </a:spcBef>
            </a:pPr>
            <a:r>
              <a:rPr spc="-100" dirty="0"/>
              <a:t>Exemplo</a:t>
            </a:r>
            <a:r>
              <a:rPr spc="-55" dirty="0"/>
              <a:t> </a:t>
            </a:r>
            <a:r>
              <a:rPr spc="-125" dirty="0"/>
              <a:t>3:</a:t>
            </a:r>
            <a:r>
              <a:rPr spc="-50" dirty="0"/>
              <a:t> </a:t>
            </a:r>
            <a:r>
              <a:rPr spc="-45" dirty="0"/>
              <a:t>servidor</a:t>
            </a:r>
            <a:r>
              <a:rPr spc="-50" dirty="0"/>
              <a:t> </a:t>
            </a:r>
            <a:r>
              <a:rPr spc="-45" dirty="0"/>
              <a:t>que</a:t>
            </a:r>
            <a:r>
              <a:rPr spc="-50" dirty="0"/>
              <a:t> </a:t>
            </a:r>
            <a:r>
              <a:rPr spc="-105" dirty="0"/>
              <a:t>recebe</a:t>
            </a:r>
            <a:r>
              <a:rPr spc="-50" dirty="0"/>
              <a:t> </a:t>
            </a:r>
            <a:r>
              <a:rPr spc="-190" dirty="0"/>
              <a:t>R$</a:t>
            </a:r>
            <a:r>
              <a:rPr spc="-50" dirty="0"/>
              <a:t> </a:t>
            </a:r>
            <a:r>
              <a:rPr lang="pt-BR" spc="-10" dirty="0"/>
              <a:t>9</a:t>
            </a:r>
            <a:r>
              <a:rPr spc="-10" dirty="0"/>
              <a:t>.000</a:t>
            </a: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pc="-10" dirty="0"/>
          </a:p>
          <a:p>
            <a:pPr marL="12700">
              <a:lnSpc>
                <a:spcPct val="100000"/>
              </a:lnSpc>
            </a:pPr>
            <a:r>
              <a:rPr sz="1600" spc="-100" dirty="0">
                <a:solidFill>
                  <a:srgbClr val="535353"/>
                </a:solidFill>
              </a:rPr>
              <a:t>Faixa</a:t>
            </a:r>
            <a:r>
              <a:rPr sz="1600" spc="-55" dirty="0">
                <a:solidFill>
                  <a:srgbClr val="535353"/>
                </a:solidFill>
              </a:rPr>
              <a:t> </a:t>
            </a:r>
            <a:r>
              <a:rPr sz="1600" spc="-114" dirty="0">
                <a:solidFill>
                  <a:srgbClr val="535353"/>
                </a:solidFill>
              </a:rPr>
              <a:t>1:</a:t>
            </a:r>
            <a:r>
              <a:rPr sz="1600" spc="-50" dirty="0">
                <a:solidFill>
                  <a:srgbClr val="535353"/>
                </a:solidFill>
              </a:rPr>
              <a:t> </a:t>
            </a:r>
            <a:r>
              <a:rPr lang="pt-BR"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contribuirá com 11% de R$ 1.518 = R$ 166,98</a:t>
            </a: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1600" spc="-100" dirty="0" err="1">
                <a:solidFill>
                  <a:srgbClr val="535353"/>
                </a:solidFill>
              </a:rPr>
              <a:t>Faixa</a:t>
            </a:r>
            <a:r>
              <a:rPr sz="1600" spc="-55" dirty="0">
                <a:solidFill>
                  <a:srgbClr val="535353"/>
                </a:solidFill>
              </a:rPr>
              <a:t> </a:t>
            </a:r>
            <a:r>
              <a:rPr sz="1600" spc="-114" dirty="0">
                <a:solidFill>
                  <a:srgbClr val="535353"/>
                </a:solidFill>
              </a:rPr>
              <a:t>2</a:t>
            </a:r>
            <a:r>
              <a:rPr lang="pt-BR" sz="1600" spc="-114" dirty="0">
                <a:solidFill>
                  <a:srgbClr val="535353"/>
                </a:solidFill>
              </a:rPr>
              <a:t>:</a:t>
            </a:r>
            <a:r>
              <a:rPr lang="pt-BR" sz="1600" spc="-50" dirty="0">
                <a:solidFill>
                  <a:srgbClr val="535353"/>
                </a:solidFill>
              </a:rPr>
              <a:t> </a:t>
            </a:r>
            <a:r>
              <a:rPr lang="pt-BR"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contribuirá com 12% de R$ 2.504,45 (resultado de R$ 4.022,46 – 1.518,01) = R$ 300,53</a:t>
            </a:r>
            <a:endParaRPr lang="pt-BR" sz="160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1600" spc="-65" dirty="0" err="1">
                <a:solidFill>
                  <a:srgbClr val="535353"/>
                </a:solidFill>
                <a:latin typeface="Lucida Sans Unicode"/>
                <a:cs typeface="Lucida Sans Unicode"/>
              </a:rPr>
              <a:t>F</a:t>
            </a:r>
            <a:r>
              <a:rPr sz="1600" spc="-65" dirty="0" err="1">
                <a:solidFill>
                  <a:srgbClr val="535353"/>
                </a:solidFill>
              </a:rPr>
              <a:t>aixa</a:t>
            </a:r>
            <a:r>
              <a:rPr sz="1600" spc="-70" dirty="0">
                <a:solidFill>
                  <a:srgbClr val="535353"/>
                </a:solidFill>
              </a:rPr>
              <a:t> </a:t>
            </a:r>
            <a:r>
              <a:rPr sz="1600" spc="-110" dirty="0">
                <a:solidFill>
                  <a:srgbClr val="535353"/>
                </a:solidFill>
              </a:rPr>
              <a:t>3:</a:t>
            </a:r>
            <a:r>
              <a:rPr sz="1600" spc="-55" dirty="0">
                <a:solidFill>
                  <a:srgbClr val="535353"/>
                </a:solidFill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contribuirá</a:t>
            </a:r>
            <a:r>
              <a:rPr sz="1600" spc="-9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com</a:t>
            </a:r>
            <a:r>
              <a:rPr sz="1600" spc="-4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14%</a:t>
            </a:r>
            <a:r>
              <a:rPr sz="1600" spc="-4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de</a:t>
            </a:r>
            <a:r>
              <a:rPr sz="1600" spc="-4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R$</a:t>
            </a:r>
            <a:r>
              <a:rPr sz="1600" spc="-4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lang="pt-BR" sz="1600" spc="-80" dirty="0">
                <a:solidFill>
                  <a:srgbClr val="535353"/>
                </a:solidFill>
                <a:latin typeface="Lucida Sans Unicode"/>
                <a:cs typeface="Lucida Sans Unicode"/>
              </a:rPr>
              <a:t>4.134,95</a:t>
            </a:r>
            <a:r>
              <a:rPr sz="1600" spc="-4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(resultado</a:t>
            </a:r>
            <a:r>
              <a:rPr sz="1600" spc="-4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de</a:t>
            </a:r>
            <a:r>
              <a:rPr sz="1600" spc="-4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R$</a:t>
            </a:r>
            <a:r>
              <a:rPr sz="1600" spc="-4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lang="pt-BR" sz="1600" spc="-80" dirty="0">
                <a:solidFill>
                  <a:srgbClr val="535353"/>
                </a:solidFill>
                <a:latin typeface="Lucida Sans Unicode"/>
                <a:cs typeface="Lucida Sans Unicode"/>
              </a:rPr>
              <a:t>8.157,41</a:t>
            </a:r>
            <a:r>
              <a:rPr sz="1600" spc="-4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spc="-420" dirty="0">
                <a:solidFill>
                  <a:srgbClr val="535353"/>
                </a:solidFill>
                <a:latin typeface="Lucida Sans Unicode"/>
                <a:cs typeface="Lucida Sans Unicode"/>
              </a:rPr>
              <a:t>-</a:t>
            </a:r>
            <a:r>
              <a:rPr sz="1600" spc="-2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R$</a:t>
            </a:r>
            <a:r>
              <a:rPr sz="1600" spc="-4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lang="pt-BR" sz="1600" spc="-75" dirty="0">
                <a:solidFill>
                  <a:srgbClr val="535353"/>
                </a:solidFill>
                <a:latin typeface="Lucida Sans Unicode"/>
                <a:cs typeface="Lucida Sans Unicode"/>
              </a:rPr>
              <a:t>4.022,46</a:t>
            </a:r>
            <a:r>
              <a:rPr sz="1600" spc="-75" dirty="0">
                <a:solidFill>
                  <a:srgbClr val="535353"/>
                </a:solidFill>
                <a:latin typeface="Lucida Sans Unicode"/>
                <a:cs typeface="Lucida Sans Unicode"/>
              </a:rPr>
              <a:t>)</a:t>
            </a:r>
            <a:r>
              <a:rPr sz="1600" spc="-4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spc="-370" dirty="0">
                <a:solidFill>
                  <a:srgbClr val="535353"/>
                </a:solidFill>
                <a:latin typeface="Lucida Sans Unicode"/>
                <a:cs typeface="Lucida Sans Unicode"/>
              </a:rPr>
              <a:t>=</a:t>
            </a:r>
            <a:r>
              <a:rPr sz="1600" spc="-2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R$</a:t>
            </a:r>
            <a:r>
              <a:rPr sz="1600" spc="-4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lang="pt-BR" sz="1600" spc="-10" dirty="0">
                <a:solidFill>
                  <a:srgbClr val="535353"/>
                </a:solidFill>
                <a:latin typeface="Lucida Sans Unicode"/>
                <a:cs typeface="Lucida Sans Unicode"/>
              </a:rPr>
              <a:t>578,89</a:t>
            </a:r>
            <a:endParaRPr sz="160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1600" spc="-100" dirty="0">
                <a:solidFill>
                  <a:srgbClr val="535353"/>
                </a:solidFill>
              </a:rPr>
              <a:t>Faixa</a:t>
            </a:r>
            <a:r>
              <a:rPr sz="1600" spc="-55" dirty="0">
                <a:solidFill>
                  <a:srgbClr val="535353"/>
                </a:solidFill>
              </a:rPr>
              <a:t> </a:t>
            </a:r>
            <a:r>
              <a:rPr sz="1600" spc="-114" dirty="0">
                <a:solidFill>
                  <a:srgbClr val="535353"/>
                </a:solidFill>
              </a:rPr>
              <a:t>4:</a:t>
            </a:r>
            <a:r>
              <a:rPr sz="1600" spc="-50" dirty="0">
                <a:solidFill>
                  <a:srgbClr val="535353"/>
                </a:solidFill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contribuirá</a:t>
            </a:r>
            <a:r>
              <a:rPr sz="1600" spc="-12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com</a:t>
            </a:r>
            <a:r>
              <a:rPr sz="1600" spc="-4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16%</a:t>
            </a:r>
            <a:r>
              <a:rPr sz="1600" spc="-4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de</a:t>
            </a:r>
            <a:r>
              <a:rPr sz="1600" spc="-4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R$</a:t>
            </a:r>
            <a:r>
              <a:rPr sz="1600" spc="-4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lang="pt-BR" sz="1600" spc="-80" dirty="0">
                <a:solidFill>
                  <a:srgbClr val="535353"/>
                </a:solidFill>
                <a:latin typeface="Lucida Sans Unicode"/>
                <a:cs typeface="Lucida Sans Unicode"/>
              </a:rPr>
              <a:t>842,59</a:t>
            </a:r>
            <a:r>
              <a:rPr sz="1600" spc="-4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(resultado</a:t>
            </a:r>
            <a:r>
              <a:rPr sz="1600" spc="-4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de</a:t>
            </a:r>
            <a:r>
              <a:rPr sz="1600" spc="-4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R$</a:t>
            </a:r>
            <a:r>
              <a:rPr sz="1600" spc="-4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lang="pt-BR" sz="1600" spc="-70" dirty="0">
                <a:solidFill>
                  <a:srgbClr val="535353"/>
                </a:solidFill>
                <a:latin typeface="Lucida Sans Unicode"/>
                <a:cs typeface="Lucida Sans Unicode"/>
              </a:rPr>
              <a:t>9</a:t>
            </a:r>
            <a:r>
              <a:rPr sz="1600" spc="-70" dirty="0">
                <a:solidFill>
                  <a:srgbClr val="535353"/>
                </a:solidFill>
                <a:latin typeface="Lucida Sans Unicode"/>
                <a:cs typeface="Lucida Sans Unicode"/>
              </a:rPr>
              <a:t>.000</a:t>
            </a:r>
            <a:r>
              <a:rPr sz="1600" spc="-4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spc="-420" dirty="0">
                <a:solidFill>
                  <a:srgbClr val="535353"/>
                </a:solidFill>
                <a:latin typeface="Lucida Sans Unicode"/>
                <a:cs typeface="Lucida Sans Unicode"/>
              </a:rPr>
              <a:t>-</a:t>
            </a:r>
            <a:r>
              <a:rPr sz="1600" spc="-2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R$</a:t>
            </a:r>
            <a:r>
              <a:rPr sz="1600" spc="-4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lang="pt-BR" sz="1600" spc="-75" dirty="0">
                <a:solidFill>
                  <a:srgbClr val="535353"/>
                </a:solidFill>
                <a:latin typeface="Lucida Sans Unicode"/>
                <a:cs typeface="Lucida Sans Unicode"/>
              </a:rPr>
              <a:t>8.157,41</a:t>
            </a:r>
            <a:r>
              <a:rPr sz="1600" spc="-75" dirty="0">
                <a:solidFill>
                  <a:srgbClr val="535353"/>
                </a:solidFill>
                <a:latin typeface="Lucida Sans Unicode"/>
                <a:cs typeface="Lucida Sans Unicode"/>
              </a:rPr>
              <a:t>)</a:t>
            </a:r>
            <a:r>
              <a:rPr sz="1600" spc="-4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spc="-370" dirty="0">
                <a:solidFill>
                  <a:srgbClr val="535353"/>
                </a:solidFill>
                <a:latin typeface="Lucida Sans Unicode"/>
                <a:cs typeface="Lucida Sans Unicode"/>
              </a:rPr>
              <a:t>=</a:t>
            </a:r>
            <a:r>
              <a:rPr sz="1600" spc="-2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R$</a:t>
            </a:r>
            <a:r>
              <a:rPr sz="1600" spc="-4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lang="pt-BR" sz="1600" spc="-10" dirty="0">
                <a:solidFill>
                  <a:srgbClr val="535353"/>
                </a:solidFill>
                <a:latin typeface="Lucida Sans Unicode"/>
                <a:cs typeface="Lucida Sans Unicode"/>
              </a:rPr>
              <a:t>134,81</a:t>
            </a:r>
            <a:endParaRPr sz="160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1600" spc="-75" dirty="0">
                <a:solidFill>
                  <a:srgbClr val="535353"/>
                </a:solidFill>
              </a:rPr>
              <a:t>Total</a:t>
            </a:r>
            <a:r>
              <a:rPr sz="1600" spc="-60" dirty="0">
                <a:solidFill>
                  <a:srgbClr val="535353"/>
                </a:solidFill>
              </a:rPr>
              <a:t> </a:t>
            </a:r>
            <a:r>
              <a:rPr sz="1600" spc="-110" dirty="0">
                <a:solidFill>
                  <a:srgbClr val="535353"/>
                </a:solidFill>
              </a:rPr>
              <a:t>a</a:t>
            </a:r>
            <a:r>
              <a:rPr sz="1600" spc="-55" dirty="0">
                <a:solidFill>
                  <a:srgbClr val="535353"/>
                </a:solidFill>
              </a:rPr>
              <a:t> </a:t>
            </a:r>
            <a:r>
              <a:rPr sz="1600" spc="-30" dirty="0">
                <a:solidFill>
                  <a:srgbClr val="535353"/>
                </a:solidFill>
              </a:rPr>
              <a:t>contribuir:</a:t>
            </a:r>
            <a:r>
              <a:rPr sz="1600" spc="-105" dirty="0">
                <a:solidFill>
                  <a:srgbClr val="535353"/>
                </a:solidFill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R$</a:t>
            </a:r>
            <a:r>
              <a:rPr sz="1600" spc="-13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spc="-80" dirty="0">
                <a:solidFill>
                  <a:srgbClr val="535353"/>
                </a:solidFill>
                <a:latin typeface="Lucida Sans Unicode"/>
                <a:cs typeface="Lucida Sans Unicode"/>
              </a:rPr>
              <a:t>155,32</a:t>
            </a:r>
            <a:r>
              <a:rPr sz="1600" spc="-4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spc="-370" dirty="0">
                <a:solidFill>
                  <a:srgbClr val="535353"/>
                </a:solidFill>
                <a:latin typeface="Lucida Sans Unicode"/>
                <a:cs typeface="Lucida Sans Unicode"/>
              </a:rPr>
              <a:t>+</a:t>
            </a:r>
            <a:r>
              <a:rPr sz="1600" spc="-2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R$</a:t>
            </a:r>
            <a:r>
              <a:rPr sz="1600" spc="-13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lang="pt-BR" sz="1600" spc="-130" dirty="0">
                <a:solidFill>
                  <a:srgbClr val="535353"/>
                </a:solidFill>
                <a:latin typeface="Lucida Sans Unicode"/>
                <a:cs typeface="Lucida Sans Unicode"/>
              </a:rPr>
              <a:t>300,53</a:t>
            </a:r>
            <a:r>
              <a:rPr sz="1600" spc="-5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spc="-370" dirty="0">
                <a:solidFill>
                  <a:srgbClr val="535353"/>
                </a:solidFill>
                <a:latin typeface="Lucida Sans Unicode"/>
                <a:cs typeface="Lucida Sans Unicode"/>
              </a:rPr>
              <a:t>+</a:t>
            </a:r>
            <a:r>
              <a:rPr sz="1600" spc="-2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R$</a:t>
            </a:r>
            <a:r>
              <a:rPr sz="1600" spc="-9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lang="pt-BR" sz="1600" spc="-80" dirty="0">
                <a:solidFill>
                  <a:srgbClr val="535353"/>
                </a:solidFill>
                <a:latin typeface="Lucida Sans Unicode"/>
                <a:cs typeface="Lucida Sans Unicode"/>
              </a:rPr>
              <a:t>578,89</a:t>
            </a:r>
            <a:r>
              <a:rPr sz="1600" spc="-50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spc="-370" dirty="0">
                <a:solidFill>
                  <a:srgbClr val="535353"/>
                </a:solidFill>
                <a:latin typeface="Lucida Sans Unicode"/>
                <a:cs typeface="Lucida Sans Unicode"/>
              </a:rPr>
              <a:t>+</a:t>
            </a:r>
            <a:r>
              <a:rPr sz="1600" spc="-2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R$</a:t>
            </a:r>
            <a:r>
              <a:rPr sz="1600" spc="-5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lang="pt-BR" sz="1600" spc="-80" dirty="0">
                <a:solidFill>
                  <a:srgbClr val="535353"/>
                </a:solidFill>
                <a:latin typeface="Lucida Sans Unicode"/>
                <a:cs typeface="Lucida Sans Unicode"/>
              </a:rPr>
              <a:t>134,81</a:t>
            </a:r>
            <a:r>
              <a:rPr sz="1600" spc="-4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spc="-370" dirty="0">
                <a:solidFill>
                  <a:srgbClr val="535353"/>
                </a:solidFill>
                <a:latin typeface="Lucida Sans Unicode"/>
                <a:cs typeface="Lucida Sans Unicode"/>
              </a:rPr>
              <a:t>=</a:t>
            </a:r>
            <a:r>
              <a:rPr sz="1600" spc="-2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sz="1600" dirty="0">
                <a:solidFill>
                  <a:srgbClr val="535353"/>
                </a:solidFill>
                <a:latin typeface="Lucida Sans Unicode"/>
                <a:cs typeface="Lucida Sans Unicode"/>
              </a:rPr>
              <a:t>R$</a:t>
            </a:r>
            <a:r>
              <a:rPr sz="1600" spc="-55" dirty="0">
                <a:solidFill>
                  <a:srgbClr val="535353"/>
                </a:solidFill>
                <a:latin typeface="Lucida Sans Unicode"/>
                <a:cs typeface="Lucida Sans Unicode"/>
              </a:rPr>
              <a:t> </a:t>
            </a:r>
            <a:r>
              <a:rPr lang="pt-BR" sz="1600" spc="-10">
                <a:solidFill>
                  <a:srgbClr val="535353"/>
                </a:solidFill>
                <a:latin typeface="Lucida Sans Unicode"/>
                <a:cs typeface="Lucida Sans Unicode"/>
              </a:rPr>
              <a:t>1.169,55</a:t>
            </a:r>
            <a:endParaRPr sz="1600" dirty="0">
              <a:latin typeface="Lucida Sans Unicode"/>
              <a:cs typeface="Lucida Sans Unicode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78535" y="6861149"/>
            <a:ext cx="885824" cy="54292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78535" y="6861149"/>
            <a:ext cx="885824" cy="542924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34144" y="1806088"/>
            <a:ext cx="10172065" cy="4235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6100"/>
              </a:lnSpc>
              <a:spcBef>
                <a:spcPts val="100"/>
              </a:spcBef>
            </a:pPr>
            <a:r>
              <a:rPr sz="1400" spc="-10" dirty="0">
                <a:latin typeface="Lucida Sans Unicode"/>
                <a:cs typeface="Lucida Sans Unicode"/>
              </a:rPr>
              <a:t>No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dia</a:t>
            </a:r>
            <a:r>
              <a:rPr sz="1400" spc="-80" dirty="0">
                <a:latin typeface="Lucida Sans Unicode"/>
                <a:cs typeface="Lucida Sans Unicode"/>
              </a:rPr>
              <a:t> 1º </a:t>
            </a:r>
            <a:r>
              <a:rPr sz="1400" spc="-10" dirty="0">
                <a:latin typeface="Lucida Sans Unicode"/>
                <a:cs typeface="Lucida Sans Unicode"/>
              </a:rPr>
              <a:t>de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junho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de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95" dirty="0">
                <a:latin typeface="Lucida Sans Unicode"/>
                <a:cs typeface="Lucida Sans Unicode"/>
              </a:rPr>
              <a:t>2007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foi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promulgada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a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Lei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Complementar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45" dirty="0">
                <a:latin typeface="Lucida Sans Unicode"/>
                <a:cs typeface="Lucida Sans Unicode"/>
              </a:rPr>
              <a:t>nº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90" dirty="0">
                <a:latin typeface="Lucida Sans Unicode"/>
                <a:cs typeface="Lucida Sans Unicode"/>
              </a:rPr>
              <a:t>1.010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que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criou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a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5" dirty="0">
                <a:latin typeface="Lucida Sans Unicode"/>
                <a:cs typeface="Lucida Sans Unicode"/>
              </a:rPr>
              <a:t>São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Paulo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Previdência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370" dirty="0">
                <a:latin typeface="Lucida Sans Unicode"/>
                <a:cs typeface="Lucida Sans Unicode"/>
              </a:rPr>
              <a:t>-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SPPREV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como</a:t>
            </a:r>
            <a:r>
              <a:rPr sz="1400" spc="-1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unidade</a:t>
            </a:r>
            <a:r>
              <a:rPr sz="1400" spc="345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gestora</a:t>
            </a:r>
            <a:r>
              <a:rPr sz="1400" spc="345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única</a:t>
            </a:r>
            <a:r>
              <a:rPr sz="1400" spc="34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do</a:t>
            </a:r>
            <a:r>
              <a:rPr sz="1400" spc="345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Regime</a:t>
            </a:r>
            <a:r>
              <a:rPr sz="1400" spc="345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Próprio</a:t>
            </a:r>
            <a:r>
              <a:rPr sz="1400" spc="34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de</a:t>
            </a:r>
            <a:r>
              <a:rPr sz="1400" spc="34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Previdência</a:t>
            </a:r>
            <a:r>
              <a:rPr sz="1400" spc="345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dos</a:t>
            </a:r>
            <a:r>
              <a:rPr sz="1400" spc="34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Servidores</a:t>
            </a:r>
            <a:r>
              <a:rPr sz="1400" spc="345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Públicos</a:t>
            </a:r>
            <a:r>
              <a:rPr sz="1400" spc="34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(RPPS)</a:t>
            </a:r>
            <a:r>
              <a:rPr sz="1400" spc="345" dirty="0">
                <a:latin typeface="Lucida Sans Unicode"/>
                <a:cs typeface="Lucida Sans Unicode"/>
              </a:rPr>
              <a:t> </a:t>
            </a:r>
            <a:r>
              <a:rPr sz="1400" spc="5" dirty="0">
                <a:latin typeface="Lucida Sans Unicode"/>
                <a:cs typeface="Lucida Sans Unicode"/>
              </a:rPr>
              <a:t>e</a:t>
            </a:r>
            <a:r>
              <a:rPr sz="1400" spc="34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do</a:t>
            </a:r>
            <a:r>
              <a:rPr sz="1400" spc="345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Regime</a:t>
            </a:r>
            <a:r>
              <a:rPr sz="1400" spc="345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Próprio</a:t>
            </a:r>
            <a:r>
              <a:rPr sz="1400" spc="34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de</a:t>
            </a:r>
            <a:r>
              <a:rPr sz="140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Previdência</a:t>
            </a:r>
            <a:r>
              <a:rPr sz="1400" spc="114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Militar</a:t>
            </a:r>
            <a:r>
              <a:rPr sz="1400" spc="114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(RPPM),</a:t>
            </a:r>
            <a:r>
              <a:rPr sz="1400" spc="114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que,</a:t>
            </a:r>
            <a:r>
              <a:rPr sz="1400" spc="114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com</a:t>
            </a:r>
            <a:r>
              <a:rPr sz="1400" spc="114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a</a:t>
            </a:r>
            <a:r>
              <a:rPr sz="1400" spc="114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sanção</a:t>
            </a:r>
            <a:r>
              <a:rPr sz="1400" spc="114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da</a:t>
            </a:r>
            <a:r>
              <a:rPr sz="1400" spc="114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Lei</a:t>
            </a:r>
            <a:r>
              <a:rPr sz="1400" spc="114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Federal</a:t>
            </a:r>
            <a:r>
              <a:rPr sz="1400" spc="114" dirty="0">
                <a:latin typeface="Lucida Sans Unicode"/>
                <a:cs typeface="Lucida Sans Unicode"/>
              </a:rPr>
              <a:t> </a:t>
            </a:r>
            <a:r>
              <a:rPr sz="1400" spc="-45" dirty="0">
                <a:latin typeface="Lucida Sans Unicode"/>
                <a:cs typeface="Lucida Sans Unicode"/>
              </a:rPr>
              <a:t>nº</a:t>
            </a:r>
            <a:r>
              <a:rPr sz="1400" spc="114" dirty="0">
                <a:latin typeface="Lucida Sans Unicode"/>
                <a:cs typeface="Lucida Sans Unicode"/>
              </a:rPr>
              <a:t> </a:t>
            </a:r>
            <a:r>
              <a:rPr sz="1400" spc="-105" dirty="0">
                <a:latin typeface="Lucida Sans Unicode"/>
                <a:cs typeface="Lucida Sans Unicode"/>
              </a:rPr>
              <a:t>13.954/2019,</a:t>
            </a:r>
            <a:r>
              <a:rPr sz="1400" spc="114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foi</a:t>
            </a:r>
            <a:r>
              <a:rPr sz="1400" spc="114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substituído</a:t>
            </a:r>
            <a:r>
              <a:rPr sz="1400" spc="114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pelo</a:t>
            </a:r>
            <a:r>
              <a:rPr sz="1400" spc="114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Sistema</a:t>
            </a:r>
            <a:r>
              <a:rPr sz="1400" spc="114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de</a:t>
            </a:r>
            <a:r>
              <a:rPr sz="1400" spc="114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Proteção</a:t>
            </a:r>
            <a:r>
              <a:rPr sz="1400" spc="-1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Social</a:t>
            </a:r>
            <a:r>
              <a:rPr sz="1400" spc="325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dos</a:t>
            </a:r>
            <a:r>
              <a:rPr sz="1400" spc="325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Militares</a:t>
            </a:r>
            <a:r>
              <a:rPr sz="1400" spc="32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do</a:t>
            </a:r>
            <a:r>
              <a:rPr sz="1400" spc="325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Estado.</a:t>
            </a:r>
            <a:r>
              <a:rPr sz="1400" spc="325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De</a:t>
            </a:r>
            <a:r>
              <a:rPr sz="1400" spc="325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acordo</a:t>
            </a:r>
            <a:r>
              <a:rPr sz="1400" spc="325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com</a:t>
            </a:r>
            <a:r>
              <a:rPr sz="1400" spc="32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a</a:t>
            </a:r>
            <a:r>
              <a:rPr sz="1400" spc="32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referida</a:t>
            </a:r>
            <a:r>
              <a:rPr sz="1400" spc="325" dirty="0">
                <a:latin typeface="Lucida Sans Unicode"/>
                <a:cs typeface="Lucida Sans Unicode"/>
              </a:rPr>
              <a:t> </a:t>
            </a:r>
            <a:r>
              <a:rPr sz="1400" spc="-50" dirty="0">
                <a:latin typeface="Lucida Sans Unicode"/>
                <a:cs typeface="Lucida Sans Unicode"/>
              </a:rPr>
              <a:t>legislação,</a:t>
            </a:r>
            <a:r>
              <a:rPr sz="1400" spc="32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a</a:t>
            </a:r>
            <a:r>
              <a:rPr sz="1400" spc="32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autarquia</a:t>
            </a:r>
            <a:r>
              <a:rPr sz="1400" spc="325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possui</a:t>
            </a:r>
            <a:r>
              <a:rPr sz="1400" spc="325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autonomia</a:t>
            </a:r>
            <a:r>
              <a:rPr sz="1400" spc="325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administrativa,</a:t>
            </a:r>
            <a:r>
              <a:rPr sz="1400" spc="-100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financeira,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patrimonial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5" dirty="0">
                <a:latin typeface="Lucida Sans Unicode"/>
                <a:cs typeface="Lucida Sans Unicode"/>
              </a:rPr>
              <a:t>e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de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gestão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de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recursos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humanos.</a:t>
            </a:r>
            <a:endParaRPr sz="1400">
              <a:latin typeface="Lucida Sans Unicode"/>
              <a:cs typeface="Lucida Sans Unicode"/>
            </a:endParaRPr>
          </a:p>
          <a:p>
            <a:pPr marL="12700" marR="5080" algn="just">
              <a:lnSpc>
                <a:spcPct val="116100"/>
              </a:lnSpc>
              <a:spcBef>
                <a:spcPts val="1950"/>
              </a:spcBef>
            </a:pPr>
            <a:r>
              <a:rPr sz="1400" dirty="0">
                <a:latin typeface="Lucida Sans Unicode"/>
                <a:cs typeface="Lucida Sans Unicode"/>
              </a:rPr>
              <a:t>A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SPPREV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será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responsável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por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administrar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a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folha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de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pagamento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das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pensões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e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aposentadorias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da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administração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direta </a:t>
            </a:r>
            <a:r>
              <a:rPr sz="1400" dirty="0">
                <a:latin typeface="Lucida Sans Unicode"/>
                <a:cs typeface="Lucida Sans Unicode"/>
              </a:rPr>
              <a:t>e</a:t>
            </a:r>
            <a:r>
              <a:rPr sz="1400" spc="2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indireta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do</a:t>
            </a:r>
            <a:r>
              <a:rPr sz="1400" spc="2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Estado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de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São</a:t>
            </a:r>
            <a:r>
              <a:rPr sz="1400" spc="2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Paulo,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bem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como</a:t>
            </a:r>
            <a:r>
              <a:rPr sz="1400" spc="2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da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Assembleia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Legislativa,</a:t>
            </a:r>
            <a:r>
              <a:rPr sz="1400" spc="2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do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Tribunal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de</a:t>
            </a:r>
            <a:r>
              <a:rPr sz="1400" spc="25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Contas,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das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universidades,</a:t>
            </a:r>
            <a:r>
              <a:rPr sz="1400" spc="25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do </a:t>
            </a:r>
            <a:r>
              <a:rPr sz="1400" dirty="0">
                <a:latin typeface="Lucida Sans Unicode"/>
                <a:cs typeface="Lucida Sans Unicode"/>
              </a:rPr>
              <a:t>poder</a:t>
            </a:r>
            <a:r>
              <a:rPr sz="1400" spc="-55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Judiciário,</a:t>
            </a:r>
            <a:r>
              <a:rPr sz="1400" spc="-5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do</a:t>
            </a:r>
            <a:r>
              <a:rPr sz="1400" spc="-5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Ministério</a:t>
            </a:r>
            <a:r>
              <a:rPr sz="1400" spc="-5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Público</a:t>
            </a:r>
            <a:r>
              <a:rPr sz="1400" spc="-5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e</a:t>
            </a:r>
            <a:r>
              <a:rPr sz="1400" spc="-5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da</a:t>
            </a:r>
            <a:r>
              <a:rPr sz="1400" spc="-5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Defensoria</a:t>
            </a:r>
            <a:r>
              <a:rPr sz="1400" spc="-5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Pública.</a:t>
            </a:r>
            <a:r>
              <a:rPr sz="1400" spc="-5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Entretanto,</a:t>
            </a:r>
            <a:r>
              <a:rPr sz="1400" spc="-5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essa</a:t>
            </a:r>
            <a:r>
              <a:rPr sz="1400" spc="-5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absorção</a:t>
            </a:r>
            <a:r>
              <a:rPr sz="1400" spc="-5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segue</a:t>
            </a:r>
            <a:r>
              <a:rPr sz="1400" spc="-5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um</a:t>
            </a:r>
            <a:r>
              <a:rPr sz="1400" spc="-5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cronograma</a:t>
            </a:r>
            <a:r>
              <a:rPr sz="1400" spc="-5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e</a:t>
            </a:r>
            <a:r>
              <a:rPr sz="1400" spc="-5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ocorre </a:t>
            </a:r>
            <a:r>
              <a:rPr sz="1400" dirty="0">
                <a:latin typeface="Lucida Sans Unicode"/>
                <a:cs typeface="Lucida Sans Unicode"/>
              </a:rPr>
              <a:t>em</a:t>
            </a:r>
            <a:r>
              <a:rPr sz="1400" spc="-4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etapas.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Atualmente,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é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responsável</a:t>
            </a:r>
            <a:r>
              <a:rPr sz="1400" spc="-4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pela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gestão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das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aposentadorias</a:t>
            </a:r>
            <a:r>
              <a:rPr sz="1400" spc="-4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da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administração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direta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e</a:t>
            </a:r>
            <a:r>
              <a:rPr sz="1400" spc="-4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indireta,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bem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como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das pensões</a:t>
            </a:r>
            <a:r>
              <a:rPr sz="1400" spc="-7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de</a:t>
            </a:r>
            <a:r>
              <a:rPr sz="1400" spc="-65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todos</a:t>
            </a:r>
            <a:r>
              <a:rPr sz="1400" spc="-70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os</a:t>
            </a:r>
            <a:r>
              <a:rPr sz="1400" spc="-65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poderes,</a:t>
            </a:r>
            <a:r>
              <a:rPr sz="1400" spc="-70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órgãos</a:t>
            </a:r>
            <a:r>
              <a:rPr sz="1400" spc="-6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e</a:t>
            </a:r>
            <a:r>
              <a:rPr sz="1400" spc="-7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entidades</a:t>
            </a:r>
            <a:r>
              <a:rPr sz="1400" spc="-6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paulistas.</a:t>
            </a:r>
            <a:endParaRPr sz="1400">
              <a:latin typeface="Lucida Sans Unicode"/>
              <a:cs typeface="Lucida Sans Unicode"/>
            </a:endParaRPr>
          </a:p>
          <a:p>
            <a:pPr marL="12700" marR="5080" algn="just">
              <a:lnSpc>
                <a:spcPct val="116100"/>
              </a:lnSpc>
              <a:spcBef>
                <a:spcPts val="1945"/>
              </a:spcBef>
            </a:pPr>
            <a:r>
              <a:rPr sz="1400" spc="-80" dirty="0">
                <a:latin typeface="Lucida Sans Unicode"/>
                <a:cs typeface="Lucida Sans Unicode"/>
              </a:rPr>
              <a:t>A </a:t>
            </a:r>
            <a:r>
              <a:rPr sz="1400" spc="-5" dirty="0">
                <a:latin typeface="Lucida Sans Unicode"/>
                <a:cs typeface="Lucida Sans Unicode"/>
              </a:rPr>
              <a:t>São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Paulo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Previdência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5" dirty="0">
                <a:latin typeface="Lucida Sans Unicode"/>
                <a:cs typeface="Lucida Sans Unicode"/>
              </a:rPr>
              <a:t>é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vinculada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à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Secretaria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de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Gestão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5" dirty="0">
                <a:latin typeface="Lucida Sans Unicode"/>
                <a:cs typeface="Lucida Sans Unicode"/>
              </a:rPr>
              <a:t>e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Governo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55" dirty="0">
                <a:latin typeface="Lucida Sans Unicode"/>
                <a:cs typeface="Lucida Sans Unicode"/>
              </a:rPr>
              <a:t>Digital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5" dirty="0">
                <a:latin typeface="Lucida Sans Unicode"/>
                <a:cs typeface="Lucida Sans Unicode"/>
              </a:rPr>
              <a:t>e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sua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total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implantação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visa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a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adequação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dos benefícios</a:t>
            </a:r>
            <a:r>
              <a:rPr sz="1400" spc="5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previdenciários</a:t>
            </a:r>
            <a:r>
              <a:rPr sz="1400" spc="5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aos</a:t>
            </a:r>
            <a:r>
              <a:rPr sz="1400" spc="50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requisitos</a:t>
            </a:r>
            <a:r>
              <a:rPr sz="1400" spc="50" dirty="0">
                <a:latin typeface="Lucida Sans Unicode"/>
                <a:cs typeface="Lucida Sans Unicode"/>
              </a:rPr>
              <a:t> </a:t>
            </a:r>
            <a:r>
              <a:rPr sz="1400" spc="5" dirty="0">
                <a:latin typeface="Lucida Sans Unicode"/>
                <a:cs typeface="Lucida Sans Unicode"/>
              </a:rPr>
              <a:t>e</a:t>
            </a:r>
            <a:r>
              <a:rPr sz="1400" spc="50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critérios</a:t>
            </a:r>
            <a:r>
              <a:rPr sz="1400" spc="50" dirty="0">
                <a:latin typeface="Lucida Sans Unicode"/>
                <a:cs typeface="Lucida Sans Unicode"/>
              </a:rPr>
              <a:t> </a:t>
            </a:r>
            <a:r>
              <a:rPr sz="1400" spc="-50" dirty="0">
                <a:latin typeface="Lucida Sans Unicode"/>
                <a:cs typeface="Lucida Sans Unicode"/>
              </a:rPr>
              <a:t>fixados</a:t>
            </a:r>
            <a:r>
              <a:rPr sz="1400" spc="5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pela</a:t>
            </a:r>
            <a:r>
              <a:rPr sz="1400" spc="50" dirty="0">
                <a:latin typeface="Lucida Sans Unicode"/>
                <a:cs typeface="Lucida Sans Unicode"/>
              </a:rPr>
              <a:t> </a:t>
            </a:r>
            <a:r>
              <a:rPr sz="1400" spc="-45" dirty="0">
                <a:latin typeface="Lucida Sans Unicode"/>
                <a:cs typeface="Lucida Sans Unicode"/>
              </a:rPr>
              <a:t>legislação</a:t>
            </a:r>
            <a:r>
              <a:rPr sz="1400" spc="5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federal</a:t>
            </a:r>
            <a:r>
              <a:rPr sz="1400" spc="5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para</a:t>
            </a:r>
            <a:r>
              <a:rPr sz="1400" spc="5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o</a:t>
            </a:r>
            <a:r>
              <a:rPr sz="1400" spc="50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regime</a:t>
            </a:r>
            <a:r>
              <a:rPr sz="1400" spc="5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próprio</a:t>
            </a:r>
            <a:r>
              <a:rPr sz="1400" spc="5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de</a:t>
            </a:r>
            <a:r>
              <a:rPr sz="1400" spc="5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previdência</a:t>
            </a:r>
            <a:r>
              <a:rPr sz="1400" dirty="0">
                <a:latin typeface="Lucida Sans Unicode"/>
                <a:cs typeface="Lucida Sans Unicode"/>
              </a:rPr>
              <a:t> </a:t>
            </a:r>
            <a:r>
              <a:rPr sz="1400" spc="-50" dirty="0">
                <a:latin typeface="Lucida Sans Unicode"/>
                <a:cs typeface="Lucida Sans Unicode"/>
              </a:rPr>
              <a:t>social,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além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da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manutenção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permanente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do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cadastro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dos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beneficiários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spc="5" dirty="0">
                <a:latin typeface="Lucida Sans Unicode"/>
                <a:cs typeface="Lucida Sans Unicode"/>
              </a:rPr>
              <a:t>e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a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gestão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dos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fundos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spc="5" dirty="0">
                <a:latin typeface="Lucida Sans Unicode"/>
                <a:cs typeface="Lucida Sans Unicode"/>
              </a:rPr>
              <a:t>e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recursos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arrecadados.</a:t>
            </a:r>
            <a:r>
              <a:rPr sz="1400" spc="30" dirty="0">
                <a:latin typeface="Lucida Sans Unicode"/>
                <a:cs typeface="Lucida Sans Unicode"/>
              </a:rPr>
              <a:t> </a:t>
            </a:r>
            <a:r>
              <a:rPr sz="1400" spc="15" dirty="0">
                <a:latin typeface="Lucida Sans Unicode"/>
                <a:cs typeface="Lucida Sans Unicode"/>
              </a:rPr>
              <a:t>É</a:t>
            </a:r>
            <a:r>
              <a:rPr sz="1400" spc="5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vedada</a:t>
            </a:r>
            <a:r>
              <a:rPr sz="1400" spc="22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por</a:t>
            </a:r>
            <a:r>
              <a:rPr sz="1400" spc="220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lei</a:t>
            </a:r>
            <a:r>
              <a:rPr sz="1400" spc="220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a</a:t>
            </a:r>
            <a:r>
              <a:rPr sz="1400" spc="220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atuar</a:t>
            </a:r>
            <a:r>
              <a:rPr sz="1400" spc="22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nas</a:t>
            </a:r>
            <a:r>
              <a:rPr sz="1400" spc="22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demais</a:t>
            </a:r>
            <a:r>
              <a:rPr sz="1400" spc="220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áreas</a:t>
            </a:r>
            <a:r>
              <a:rPr sz="1400" spc="220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da</a:t>
            </a:r>
            <a:r>
              <a:rPr sz="1400" spc="22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seguridade</a:t>
            </a:r>
            <a:r>
              <a:rPr sz="1400" spc="220" dirty="0">
                <a:latin typeface="Lucida Sans Unicode"/>
                <a:cs typeface="Lucida Sans Unicode"/>
              </a:rPr>
              <a:t> </a:t>
            </a:r>
            <a:r>
              <a:rPr sz="1400" spc="-50" dirty="0">
                <a:latin typeface="Lucida Sans Unicode"/>
                <a:cs typeface="Lucida Sans Unicode"/>
              </a:rPr>
              <a:t>social,</a:t>
            </a:r>
            <a:r>
              <a:rPr sz="1400" spc="22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sendo</a:t>
            </a:r>
            <a:r>
              <a:rPr sz="1400" spc="22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sua</a:t>
            </a:r>
            <a:r>
              <a:rPr sz="1400" spc="22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função</a:t>
            </a:r>
            <a:r>
              <a:rPr sz="1400" spc="220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única</a:t>
            </a:r>
            <a:r>
              <a:rPr sz="1400" spc="220" dirty="0">
                <a:latin typeface="Lucida Sans Unicode"/>
                <a:cs typeface="Lucida Sans Unicode"/>
              </a:rPr>
              <a:t> </a:t>
            </a:r>
            <a:r>
              <a:rPr sz="1400" spc="5" dirty="0">
                <a:latin typeface="Lucida Sans Unicode"/>
                <a:cs typeface="Lucida Sans Unicode"/>
              </a:rPr>
              <a:t>e</a:t>
            </a:r>
            <a:r>
              <a:rPr sz="1400" spc="220" dirty="0">
                <a:latin typeface="Lucida Sans Unicode"/>
                <a:cs typeface="Lucida Sans Unicode"/>
              </a:rPr>
              <a:t> </a:t>
            </a:r>
            <a:r>
              <a:rPr sz="1400" spc="-45" dirty="0">
                <a:latin typeface="Lucida Sans Unicode"/>
                <a:cs typeface="Lucida Sans Unicode"/>
              </a:rPr>
              <a:t>exclusiva</a:t>
            </a:r>
            <a:r>
              <a:rPr sz="1400" spc="22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o</a:t>
            </a:r>
            <a:r>
              <a:rPr sz="1400" spc="22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pagamento</a:t>
            </a:r>
            <a:r>
              <a:rPr sz="1400" spc="22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de</a:t>
            </a:r>
            <a:r>
              <a:rPr sz="140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aposentadorias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5" dirty="0">
                <a:latin typeface="Lucida Sans Unicode"/>
                <a:cs typeface="Lucida Sans Unicode"/>
              </a:rPr>
              <a:t>e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pensões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de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servidores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públicos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5" dirty="0">
                <a:latin typeface="Lucida Sans Unicode"/>
                <a:cs typeface="Lucida Sans Unicode"/>
              </a:rPr>
              <a:t>e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militares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do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Estado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de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5" dirty="0">
                <a:latin typeface="Lucida Sans Unicode"/>
                <a:cs typeface="Lucida Sans Unicode"/>
              </a:rPr>
              <a:t>São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Paulo.</a:t>
            </a:r>
            <a:endParaRPr sz="14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55999" y="238193"/>
            <a:ext cx="8571230" cy="868680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21717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710"/>
              </a:spcBef>
              <a:tabLst>
                <a:tab pos="1454785" algn="l"/>
                <a:tab pos="187325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b="1" spc="-2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24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b="1" spc="-2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16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400" b="1" spc="-2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4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b="1" spc="-2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5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400" b="1" spc="7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	S</a:t>
            </a:r>
            <a:r>
              <a:rPr sz="2400" b="1" spc="-2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2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400" b="1" spc="-2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2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400" b="1" spc="-2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4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b="1" spc="-2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2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b="1" spc="-2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22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</TotalTime>
  <Words>808</Words>
  <Application>Microsoft Office PowerPoint</Application>
  <PresentationFormat>Personalizar</PresentationFormat>
  <Paragraphs>63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Lucida Sans Unicode</vt:lpstr>
      <vt:lpstr>Times New Roman</vt:lpstr>
      <vt:lpstr>Trebuchet MS</vt:lpstr>
      <vt:lpstr>Office Theme</vt:lpstr>
      <vt:lpstr>CARTILHA SP NOVA PREVIDÊNCIA</vt:lpstr>
      <vt:lpstr>C O N T R I B U I Ç Ã O P R E V I D E N C I Á R I A</vt:lpstr>
      <vt:lpstr>C O N T R I B U I Ç Ã O P R E V I D E N C I Á R I A</vt:lpstr>
      <vt:lpstr>C O N T R I B U I Ç Ã O P R E V I D E N C I Á R I A</vt:lpstr>
      <vt:lpstr>C O N T R I B U I Ç Ã O P R E V I D E N C I Á R I A</vt:lpstr>
      <vt:lpstr>C O N T R I B U I Ç Ã O P R E V I D E N C I Á R I A</vt:lpstr>
      <vt:lpstr>S O B R E A S P P R E V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Cartilha Contribuição Previdenciária - Servidores Ativos - abril de 2024</dc:title>
  <dc:creator>Alessandra Mathias Moris</dc:creator>
  <cp:keywords>DAGBM_Afbvc,BACcJVvlCEw</cp:keywords>
  <cp:lastModifiedBy>Carlos Humberto Marques Guimaraes</cp:lastModifiedBy>
  <cp:revision>4</cp:revision>
  <dcterms:created xsi:type="dcterms:W3CDTF">2025-01-30T16:33:06Z</dcterms:created>
  <dcterms:modified xsi:type="dcterms:W3CDTF">2025-01-30T20:54:22Z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Canva</vt:lpwstr>
  </property>
  <property fmtid="{D5CDD505-2E9C-101B-9397-08002B2CF9AE}" pid="4" name="LastSaved">
    <vt:filetime>2025-01-30T00:00:00Z</vt:filetime>
  </property>
  <property fmtid="{D5CDD505-2E9C-101B-9397-08002B2CF9AE}" pid="5" name="Producer">
    <vt:lpwstr>Canva</vt:lpwstr>
  </property>
</Properties>
</file>