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439400" cy="7562850"/>
  <p:notesSz cx="10439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5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2955" y="2344483"/>
            <a:ext cx="88734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65910" y="4235196"/>
            <a:ext cx="73075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1970" y="1739455"/>
            <a:ext cx="454113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76291" y="1739455"/>
            <a:ext cx="454113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13116" y="595070"/>
            <a:ext cx="8570595" cy="868680"/>
          </a:xfrm>
          <a:custGeom>
            <a:avLst/>
            <a:gdLst/>
            <a:ahLst/>
            <a:cxnLst/>
            <a:rect l="l" t="t" r="r" b="b"/>
            <a:pathLst>
              <a:path w="8570595" h="868680">
                <a:moveTo>
                  <a:pt x="8570506" y="0"/>
                </a:moveTo>
                <a:lnTo>
                  <a:pt x="8213750" y="0"/>
                </a:lnTo>
                <a:lnTo>
                  <a:pt x="8213750" y="511810"/>
                </a:lnTo>
                <a:lnTo>
                  <a:pt x="0" y="511810"/>
                </a:lnTo>
                <a:lnTo>
                  <a:pt x="0" y="868680"/>
                </a:lnTo>
                <a:lnTo>
                  <a:pt x="8570506" y="868680"/>
                </a:lnTo>
                <a:lnTo>
                  <a:pt x="8570506" y="511810"/>
                </a:lnTo>
                <a:lnTo>
                  <a:pt x="8570506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66928" y="1167913"/>
            <a:ext cx="6378575" cy="1819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9905" y="1167913"/>
            <a:ext cx="9720580" cy="28925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49396" y="7033450"/>
            <a:ext cx="334060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21970" y="7033450"/>
            <a:ext cx="240106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516368" y="7033450"/>
            <a:ext cx="240106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20157" y="5788012"/>
            <a:ext cx="2162174" cy="10382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74399" y="5788012"/>
            <a:ext cx="1743074" cy="105727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171155" y="745134"/>
            <a:ext cx="54610" cy="2779395"/>
          </a:xfrm>
          <a:custGeom>
            <a:avLst/>
            <a:gdLst/>
            <a:ahLst/>
            <a:cxnLst/>
            <a:rect l="l" t="t" r="r" b="b"/>
            <a:pathLst>
              <a:path w="54610" h="2779395">
                <a:moveTo>
                  <a:pt x="0" y="0"/>
                </a:moveTo>
                <a:lnTo>
                  <a:pt x="54443" y="0"/>
                </a:lnTo>
                <a:lnTo>
                  <a:pt x="54443" y="2778958"/>
                </a:lnTo>
                <a:lnTo>
                  <a:pt x="0" y="27789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2294" y="866529"/>
            <a:ext cx="2581274" cy="258127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9450">
              <a:lnSpc>
                <a:spcPts val="7065"/>
              </a:lnSpc>
              <a:spcBef>
                <a:spcPts val="100"/>
              </a:spcBef>
            </a:pPr>
            <a:r>
              <a:rPr sz="6400" spc="-780" dirty="0">
                <a:solidFill>
                  <a:srgbClr val="A6A6A6"/>
                </a:solidFill>
                <a:latin typeface="Trebuchet MS"/>
                <a:cs typeface="Trebuchet MS"/>
              </a:rPr>
              <a:t>C</a:t>
            </a:r>
            <a:r>
              <a:rPr sz="6400" spc="-785" dirty="0">
                <a:solidFill>
                  <a:srgbClr val="A6A6A6"/>
                </a:solidFill>
                <a:latin typeface="Trebuchet MS"/>
                <a:cs typeface="Trebuchet MS"/>
              </a:rPr>
              <a:t>AR</a:t>
            </a:r>
            <a:r>
              <a:rPr sz="6400" spc="-780" dirty="0">
                <a:solidFill>
                  <a:srgbClr val="A6A6A6"/>
                </a:solidFill>
                <a:latin typeface="Trebuchet MS"/>
                <a:cs typeface="Trebuchet MS"/>
              </a:rPr>
              <a:t>TIL</a:t>
            </a:r>
            <a:r>
              <a:rPr sz="6400" spc="-785" dirty="0">
                <a:solidFill>
                  <a:srgbClr val="A6A6A6"/>
                </a:solidFill>
                <a:latin typeface="Trebuchet MS"/>
                <a:cs typeface="Trebuchet MS"/>
              </a:rPr>
              <a:t>H</a:t>
            </a:r>
            <a:r>
              <a:rPr sz="6400" spc="-1420" dirty="0">
                <a:solidFill>
                  <a:srgbClr val="A6A6A6"/>
                </a:solidFill>
                <a:latin typeface="Trebuchet MS"/>
                <a:cs typeface="Trebuchet MS"/>
              </a:rPr>
              <a:t>A</a:t>
            </a:r>
            <a:endParaRPr sz="6400">
              <a:latin typeface="Trebuchet MS"/>
              <a:cs typeface="Trebuchet MS"/>
            </a:endParaRPr>
          </a:p>
          <a:p>
            <a:pPr marL="3219450">
              <a:lnSpc>
                <a:spcPts val="7065"/>
              </a:lnSpc>
            </a:pPr>
            <a:r>
              <a:rPr sz="6400" i="1" spc="-434" dirty="0">
                <a:latin typeface="Trebuchet MS"/>
                <a:cs typeface="Trebuchet MS"/>
              </a:rPr>
              <a:t>S</a:t>
            </a:r>
            <a:r>
              <a:rPr sz="6400" i="1" spc="-1075" dirty="0">
                <a:latin typeface="Trebuchet MS"/>
                <a:cs typeface="Trebuchet MS"/>
              </a:rPr>
              <a:t>P</a:t>
            </a:r>
            <a:r>
              <a:rPr sz="6400" i="1" spc="350" dirty="0">
                <a:latin typeface="Trebuchet MS"/>
                <a:cs typeface="Trebuchet MS"/>
              </a:rPr>
              <a:t> </a:t>
            </a:r>
            <a:r>
              <a:rPr sz="6400" i="1" spc="-1055" dirty="0">
                <a:latin typeface="Trebuchet MS"/>
                <a:cs typeface="Trebuchet MS"/>
              </a:rPr>
              <a:t>NOV</a:t>
            </a:r>
            <a:r>
              <a:rPr sz="6400" i="1" spc="-1689" dirty="0">
                <a:latin typeface="Trebuchet MS"/>
                <a:cs typeface="Trebuchet MS"/>
              </a:rPr>
              <a:t>A</a:t>
            </a:r>
            <a:r>
              <a:rPr sz="6400" i="1" spc="350" dirty="0">
                <a:latin typeface="Trebuchet MS"/>
                <a:cs typeface="Trebuchet MS"/>
              </a:rPr>
              <a:t> </a:t>
            </a:r>
            <a:r>
              <a:rPr sz="6400" i="1" spc="-710" dirty="0">
                <a:latin typeface="Trebuchet MS"/>
                <a:cs typeface="Trebuchet MS"/>
              </a:rPr>
              <a:t>PR</a:t>
            </a:r>
            <a:r>
              <a:rPr sz="6400" i="1" spc="-705" dirty="0">
                <a:latin typeface="Trebuchet MS"/>
                <a:cs typeface="Trebuchet MS"/>
              </a:rPr>
              <a:t>E</a:t>
            </a:r>
            <a:r>
              <a:rPr sz="6400" i="1" spc="-710" dirty="0">
                <a:latin typeface="Trebuchet MS"/>
                <a:cs typeface="Trebuchet MS"/>
              </a:rPr>
              <a:t>V</a:t>
            </a:r>
            <a:r>
              <a:rPr sz="6400" i="1" spc="-705" dirty="0">
                <a:latin typeface="Trebuchet MS"/>
                <a:cs typeface="Trebuchet MS"/>
              </a:rPr>
              <a:t>I</a:t>
            </a:r>
            <a:r>
              <a:rPr sz="6400" i="1" spc="-710" dirty="0">
                <a:latin typeface="Trebuchet MS"/>
                <a:cs typeface="Trebuchet MS"/>
              </a:rPr>
              <a:t>D</a:t>
            </a:r>
            <a:r>
              <a:rPr sz="6400" i="1" spc="-705" dirty="0">
                <a:latin typeface="Trebuchet MS"/>
                <a:cs typeface="Trebuchet MS"/>
              </a:rPr>
              <a:t>Ê</a:t>
            </a:r>
            <a:r>
              <a:rPr sz="6400" i="1" spc="-710" dirty="0">
                <a:latin typeface="Trebuchet MS"/>
                <a:cs typeface="Trebuchet MS"/>
              </a:rPr>
              <a:t>N</a:t>
            </a:r>
            <a:r>
              <a:rPr sz="6400" i="1" spc="-705" dirty="0">
                <a:latin typeface="Trebuchet MS"/>
                <a:cs typeface="Trebuchet MS"/>
              </a:rPr>
              <a:t>CI</a:t>
            </a:r>
            <a:r>
              <a:rPr sz="6400" i="1" spc="-1345" dirty="0">
                <a:latin typeface="Trebuchet MS"/>
                <a:cs typeface="Trebuchet MS"/>
              </a:rPr>
              <a:t>A</a:t>
            </a:r>
            <a:endParaRPr sz="64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0117" y="4133987"/>
            <a:ext cx="10261600" cy="1168400"/>
          </a:xfrm>
          <a:custGeom>
            <a:avLst/>
            <a:gdLst/>
            <a:ahLst/>
            <a:cxnLst/>
            <a:rect l="l" t="t" r="r" b="b"/>
            <a:pathLst>
              <a:path w="10261600" h="1168400">
                <a:moveTo>
                  <a:pt x="10261566" y="1168057"/>
                </a:moveTo>
                <a:lnTo>
                  <a:pt x="0" y="1168057"/>
                </a:lnTo>
                <a:lnTo>
                  <a:pt x="0" y="0"/>
                </a:lnTo>
                <a:lnTo>
                  <a:pt x="10261566" y="0"/>
                </a:lnTo>
                <a:lnTo>
                  <a:pt x="10261566" y="116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6876" y="4111482"/>
            <a:ext cx="9546590" cy="1040765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3200" spc="-430" dirty="0">
                <a:solidFill>
                  <a:srgbClr val="FFFFFF"/>
                </a:solidFill>
                <a:latin typeface="Trebuchet MS"/>
                <a:cs typeface="Trebuchet MS"/>
              </a:rPr>
              <a:t>CONTRIBUIÇÃO</a:t>
            </a:r>
            <a:r>
              <a:rPr sz="3200" spc="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325" dirty="0">
                <a:solidFill>
                  <a:srgbClr val="FFFFFF"/>
                </a:solidFill>
                <a:latin typeface="Trebuchet MS"/>
                <a:cs typeface="Trebuchet MS"/>
              </a:rPr>
              <a:t>PREVIDENCIÁRIA</a:t>
            </a:r>
            <a:r>
              <a:rPr sz="3200" spc="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84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3200" spc="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30" dirty="0">
                <a:solidFill>
                  <a:srgbClr val="FFFFFF"/>
                </a:solidFill>
                <a:latin typeface="Trebuchet MS"/>
                <a:cs typeface="Trebuchet MS"/>
              </a:rPr>
              <a:t>APOSENTADOS</a:t>
            </a:r>
            <a:r>
              <a:rPr sz="3200" spc="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74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200" spc="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66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32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315" dirty="0">
                <a:solidFill>
                  <a:srgbClr val="FFFFFF"/>
                </a:solidFill>
                <a:latin typeface="Trebuchet MS"/>
                <a:cs typeface="Trebuchet MS"/>
              </a:rPr>
              <a:t>ENSIONISTAS</a:t>
            </a:r>
            <a:endParaRPr sz="32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2200" spc="-484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4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9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00" spc="-4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275" dirty="0">
                <a:solidFill>
                  <a:srgbClr val="FFFFFF"/>
                </a:solidFill>
                <a:latin typeface="Trebuchet MS"/>
                <a:cs typeface="Trebuchet MS"/>
              </a:rPr>
              <a:t>UALIZADA</a:t>
            </a:r>
            <a:r>
              <a:rPr sz="22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390" dirty="0">
                <a:solidFill>
                  <a:srgbClr val="FFFFFF"/>
                </a:solidFill>
                <a:latin typeface="Trebuchet MS"/>
                <a:cs typeface="Trebuchet MS"/>
              </a:rPr>
              <a:t>EM</a:t>
            </a:r>
            <a:r>
              <a:rPr sz="22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600" dirty="0">
                <a:solidFill>
                  <a:srgbClr val="FFFFFF"/>
                </a:solidFill>
                <a:latin typeface="Trebuchet MS"/>
                <a:cs typeface="Trebuchet MS"/>
              </a:rPr>
              <a:t>J</a:t>
            </a:r>
            <a:r>
              <a:rPr sz="2200" spc="-4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295" dirty="0">
                <a:solidFill>
                  <a:srgbClr val="FFFFFF"/>
                </a:solidFill>
                <a:latin typeface="Trebuchet MS"/>
                <a:cs typeface="Trebuchet MS"/>
              </a:rPr>
              <a:t>ANEIRO</a:t>
            </a:r>
            <a:r>
              <a:rPr sz="22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4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00" spc="-4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09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pt-BR" sz="2200" spc="-2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2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85241" rIns="0" bIns="0" rtlCol="0">
            <a:spAutoFit/>
          </a:bodyPr>
          <a:lstStyle/>
          <a:p>
            <a:pPr marL="861694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Entenda</a:t>
            </a:r>
            <a:r>
              <a:rPr spc="-55" dirty="0"/>
              <a:t> </a:t>
            </a:r>
            <a:r>
              <a:rPr spc="-140" dirty="0"/>
              <a:t>as</a:t>
            </a:r>
            <a:r>
              <a:rPr spc="-55" dirty="0"/>
              <a:t> </a:t>
            </a:r>
            <a:r>
              <a:rPr spc="-100" dirty="0"/>
              <a:t>mudanças</a:t>
            </a:r>
            <a:r>
              <a:rPr spc="-50" dirty="0"/>
              <a:t> </a:t>
            </a:r>
            <a:r>
              <a:rPr spc="-60" dirty="0"/>
              <a:t>na</a:t>
            </a:r>
            <a:r>
              <a:rPr spc="-55" dirty="0"/>
              <a:t> </a:t>
            </a:r>
            <a:r>
              <a:rPr spc="-85" dirty="0"/>
              <a:t>contribuição</a:t>
            </a:r>
            <a:r>
              <a:rPr spc="-50" dirty="0"/>
              <a:t> </a:t>
            </a:r>
            <a:r>
              <a:rPr spc="-80" dirty="0"/>
              <a:t>previdenciária</a:t>
            </a:r>
            <a:r>
              <a:rPr spc="-55" dirty="0"/>
              <a:t> </a:t>
            </a:r>
            <a:r>
              <a:rPr spc="-105" dirty="0"/>
              <a:t>dos</a:t>
            </a:r>
            <a:r>
              <a:rPr spc="-50" dirty="0"/>
              <a:t> </a:t>
            </a:r>
            <a:r>
              <a:rPr spc="-95" dirty="0"/>
              <a:t>aposentados</a:t>
            </a:r>
            <a:r>
              <a:rPr spc="-55" dirty="0"/>
              <a:t> </a:t>
            </a:r>
            <a:r>
              <a:rPr spc="-120" dirty="0"/>
              <a:t>e</a:t>
            </a:r>
            <a:r>
              <a:rPr spc="-50" dirty="0"/>
              <a:t> </a:t>
            </a:r>
            <a:r>
              <a:rPr spc="-90" dirty="0"/>
              <a:t>pensionistas</a:t>
            </a:r>
            <a:r>
              <a:rPr spc="-55" dirty="0"/>
              <a:t> </a:t>
            </a:r>
            <a:r>
              <a:rPr spc="-10" dirty="0"/>
              <a:t>civis</a:t>
            </a:r>
          </a:p>
          <a:p>
            <a:pPr marL="12700" marR="5080" algn="just">
              <a:lnSpc>
                <a:spcPct val="116100"/>
              </a:lnSpc>
              <a:spcBef>
                <a:spcPts val="1950"/>
              </a:spcBef>
            </a:pPr>
            <a:r>
              <a:rPr dirty="0">
                <a:latin typeface="Lucida Sans Unicode"/>
                <a:cs typeface="Lucida Sans Unicode"/>
              </a:rPr>
              <a:t>Com</a:t>
            </a:r>
            <a:r>
              <a:rPr spc="4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promulgação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da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Lei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Complementar</a:t>
            </a:r>
            <a:r>
              <a:rPr spc="4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nº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85" dirty="0">
                <a:latin typeface="Lucida Sans Unicode"/>
                <a:cs typeface="Lucida Sans Unicode"/>
              </a:rPr>
              <a:t>1.380/2022,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contribuição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previdenciária</a:t>
            </a:r>
            <a:r>
              <a:rPr spc="4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dos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aposentados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civis</a:t>
            </a:r>
            <a:r>
              <a:rPr spc="50" dirty="0">
                <a:latin typeface="Lucida Sans Unicode"/>
                <a:cs typeface="Lucida Sans Unicode"/>
              </a:rPr>
              <a:t> </a:t>
            </a:r>
            <a:r>
              <a:rPr spc="-50" dirty="0">
                <a:latin typeface="Lucida Sans Unicode"/>
                <a:cs typeface="Lucida Sans Unicode"/>
              </a:rPr>
              <a:t>e </a:t>
            </a:r>
            <a:r>
              <a:rPr spc="-40" dirty="0">
                <a:latin typeface="Lucida Sans Unicode"/>
                <a:cs typeface="Lucida Sans Unicode"/>
              </a:rPr>
              <a:t>pensionistas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spc="-60" dirty="0">
                <a:latin typeface="Lucida Sans Unicode"/>
                <a:cs typeface="Lucida Sans Unicode"/>
              </a:rPr>
              <a:t>civis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será</a:t>
            </a:r>
            <a:r>
              <a:rPr spc="-90" dirty="0">
                <a:latin typeface="Lucida Sans Unicode"/>
                <a:cs typeface="Lucida Sans Unicode"/>
              </a:rPr>
              <a:t> </a:t>
            </a:r>
            <a:r>
              <a:rPr spc="-30" dirty="0">
                <a:latin typeface="Lucida Sans Unicode"/>
                <a:cs typeface="Lucida Sans Unicode"/>
              </a:rPr>
              <a:t>isenta</a:t>
            </a:r>
            <a:r>
              <a:rPr spc="-8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até</a:t>
            </a:r>
            <a:r>
              <a:rPr spc="-9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o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teto</a:t>
            </a:r>
            <a:r>
              <a:rPr spc="-60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do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spc="-40" dirty="0">
                <a:latin typeface="Lucida Sans Unicode"/>
                <a:cs typeface="Lucida Sans Unicode"/>
              </a:rPr>
              <a:t>Regime</a:t>
            </a:r>
            <a:r>
              <a:rPr spc="-6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Geral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de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Previdência</a:t>
            </a:r>
            <a:r>
              <a:rPr spc="-60" dirty="0">
                <a:latin typeface="Lucida Sans Unicode"/>
                <a:cs typeface="Lucida Sans Unicode"/>
              </a:rPr>
              <a:t> </a:t>
            </a:r>
            <a:r>
              <a:rPr spc="-30" dirty="0">
                <a:latin typeface="Lucida Sans Unicode"/>
                <a:cs typeface="Lucida Sans Unicode"/>
              </a:rPr>
              <a:t>Social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(RGPS),</a:t>
            </a:r>
            <a:r>
              <a:rPr spc="-6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que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dirty="0" err="1">
                <a:latin typeface="Lucida Sans Unicode"/>
                <a:cs typeface="Lucida Sans Unicode"/>
              </a:rPr>
              <a:t>em</a:t>
            </a:r>
            <a:r>
              <a:rPr lang="pt-BR" spc="-65" dirty="0">
                <a:latin typeface="Lucida Sans Unicode"/>
                <a:cs typeface="Lucida Sans Unicode"/>
              </a:rPr>
              <a:t> </a:t>
            </a:r>
            <a:r>
              <a:rPr spc="-114" dirty="0">
                <a:latin typeface="Lucida Sans Unicode"/>
                <a:cs typeface="Lucida Sans Unicode"/>
              </a:rPr>
              <a:t>202</a:t>
            </a:r>
            <a:r>
              <a:rPr lang="pt-BR" spc="-114" dirty="0">
                <a:latin typeface="Lucida Sans Unicode"/>
                <a:cs typeface="Lucida Sans Unicode"/>
              </a:rPr>
              <a:t>5</a:t>
            </a:r>
            <a:r>
              <a:rPr spc="10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corresponde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65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R$ </a:t>
            </a:r>
            <a:r>
              <a:rPr lang="pt-BR" spc="-10" dirty="0">
                <a:latin typeface="Lucida Sans Unicode"/>
                <a:cs typeface="Lucida Sans Unicode"/>
              </a:rPr>
              <a:t>8.157,41</a:t>
            </a:r>
            <a:r>
              <a:rPr spc="-10" dirty="0">
                <a:latin typeface="Lucida Sans Unicode"/>
                <a:cs typeface="Lucida Sans Unicode"/>
              </a:rPr>
              <a:t>.</a:t>
            </a:r>
          </a:p>
          <a:p>
            <a:pPr marL="12700" marR="962025" algn="just">
              <a:lnSpc>
                <a:spcPct val="232100"/>
              </a:lnSpc>
            </a:pPr>
            <a:r>
              <a:rPr dirty="0">
                <a:latin typeface="Lucida Sans Unicode"/>
                <a:cs typeface="Lucida Sans Unicode"/>
              </a:rPr>
              <a:t>Ou</a:t>
            </a:r>
            <a:r>
              <a:rPr spc="-110" dirty="0">
                <a:latin typeface="Lucida Sans Unicode"/>
                <a:cs typeface="Lucida Sans Unicode"/>
              </a:rPr>
              <a:t> </a:t>
            </a:r>
            <a:r>
              <a:rPr spc="-60" dirty="0">
                <a:latin typeface="Lucida Sans Unicode"/>
                <a:cs typeface="Lucida Sans Unicode"/>
              </a:rPr>
              <a:t>seja,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spc="-35" dirty="0">
                <a:latin typeface="Lucida Sans Unicode"/>
                <a:cs typeface="Lucida Sans Unicode"/>
              </a:rPr>
              <a:t>benefícios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de</a:t>
            </a:r>
            <a:r>
              <a:rPr spc="-55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aposentadoria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e</a:t>
            </a:r>
            <a:r>
              <a:rPr spc="-55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pensão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spc="-60" dirty="0">
                <a:latin typeface="Lucida Sans Unicode"/>
                <a:cs typeface="Lucida Sans Unicode"/>
              </a:rPr>
              <a:t>civil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spc="-30" dirty="0">
                <a:latin typeface="Lucida Sans Unicode"/>
                <a:cs typeface="Lucida Sans Unicode"/>
              </a:rPr>
              <a:t>inferiores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a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spc="-95" dirty="0">
                <a:latin typeface="Lucida Sans Unicode"/>
                <a:cs typeface="Lucida Sans Unicode"/>
              </a:rPr>
              <a:t>R$</a:t>
            </a:r>
            <a:r>
              <a:rPr spc="-15" dirty="0">
                <a:latin typeface="Lucida Sans Unicode"/>
                <a:cs typeface="Lucida Sans Unicode"/>
              </a:rPr>
              <a:t> </a:t>
            </a:r>
            <a:r>
              <a:rPr lang="pt-BR" spc="-105" dirty="0">
                <a:latin typeface="Lucida Sans Unicode"/>
                <a:cs typeface="Lucida Sans Unicode"/>
              </a:rPr>
              <a:t>8.157,41</a:t>
            </a:r>
            <a:r>
              <a:rPr spc="-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serão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spc="-35" dirty="0">
                <a:latin typeface="Lucida Sans Unicode"/>
                <a:cs typeface="Lucida Sans Unicode"/>
              </a:rPr>
              <a:t>isentos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de</a:t>
            </a:r>
            <a:r>
              <a:rPr spc="-5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contribuição. </a:t>
            </a:r>
            <a:r>
              <a:rPr spc="-40" dirty="0">
                <a:latin typeface="Lucida Sans Unicode"/>
                <a:cs typeface="Lucida Sans Unicode"/>
              </a:rPr>
              <a:t>Já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40" dirty="0">
                <a:latin typeface="Lucida Sans Unicode"/>
                <a:cs typeface="Lucida Sans Unicode"/>
              </a:rPr>
              <a:t>os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35" dirty="0">
                <a:latin typeface="Lucida Sans Unicode"/>
                <a:cs typeface="Lucida Sans Unicode"/>
              </a:rPr>
              <a:t>benefícios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spc="-50" dirty="0">
                <a:latin typeface="Lucida Sans Unicode"/>
                <a:cs typeface="Lucida Sans Unicode"/>
              </a:rPr>
              <a:t>civis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30" dirty="0">
                <a:latin typeface="Lucida Sans Unicode"/>
                <a:cs typeface="Lucida Sans Unicode"/>
              </a:rPr>
              <a:t>superiores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ao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teto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terão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30" dirty="0">
                <a:latin typeface="Lucida Sans Unicode"/>
                <a:cs typeface="Lucida Sans Unicode"/>
              </a:rPr>
              <a:t>cobrança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de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16%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apenas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20" dirty="0">
                <a:latin typeface="Lucida Sans Unicode"/>
                <a:cs typeface="Lucida Sans Unicode"/>
              </a:rPr>
              <a:t>sobre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o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25" dirty="0">
                <a:latin typeface="Lucida Sans Unicode"/>
                <a:cs typeface="Lucida Sans Unicode"/>
              </a:rPr>
              <a:t>valor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que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spc="-35" dirty="0">
                <a:latin typeface="Lucida Sans Unicode"/>
                <a:cs typeface="Lucida Sans Unicode"/>
              </a:rPr>
              <a:t>exceder</a:t>
            </a:r>
            <a:r>
              <a:rPr spc="-7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o</a:t>
            </a:r>
            <a:r>
              <a:rPr spc="-7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teto.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9282" y="2693111"/>
            <a:ext cx="2828290" cy="5334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8895" rIns="0" bIns="0" rtlCol="0">
            <a:spAutoFit/>
          </a:bodyPr>
          <a:lstStyle/>
          <a:p>
            <a:pPr marL="929640" marR="942340" indent="8255">
              <a:lnSpc>
                <a:spcPct val="100000"/>
              </a:lnSpc>
              <a:spcBef>
                <a:spcPts val="385"/>
              </a:spcBef>
            </a:pPr>
            <a:r>
              <a:rPr sz="1400" spc="-120" dirty="0">
                <a:latin typeface="Arial Black"/>
                <a:cs typeface="Arial Black"/>
              </a:rPr>
              <a:t>VALOR</a:t>
            </a:r>
            <a:r>
              <a:rPr sz="1400" spc="-90" dirty="0">
                <a:latin typeface="Arial Black"/>
                <a:cs typeface="Arial Black"/>
              </a:rPr>
              <a:t> </a:t>
            </a:r>
            <a:r>
              <a:rPr sz="1400" spc="-25" dirty="0">
                <a:latin typeface="Arial Black"/>
                <a:cs typeface="Arial Black"/>
              </a:rPr>
              <a:t>DO </a:t>
            </a:r>
            <a:r>
              <a:rPr sz="1400" spc="-135" dirty="0">
                <a:latin typeface="Arial Black"/>
                <a:cs typeface="Arial Black"/>
              </a:rPr>
              <a:t>BENEFÍCIO</a:t>
            </a:r>
            <a:endParaRPr sz="1400" dirty="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2947" y="2693111"/>
            <a:ext cx="2828290" cy="5334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8895" rIns="0" bIns="0" rtlCol="0">
            <a:spAutoFit/>
          </a:bodyPr>
          <a:lstStyle/>
          <a:p>
            <a:pPr algn="ctr">
              <a:lnSpc>
                <a:spcPts val="1680"/>
              </a:lnSpc>
              <a:spcBef>
                <a:spcPts val="385"/>
              </a:spcBef>
            </a:pPr>
            <a:r>
              <a:rPr sz="1400" spc="-120" dirty="0">
                <a:latin typeface="Arial Black"/>
                <a:cs typeface="Arial Black"/>
              </a:rPr>
              <a:t>VALOR</a:t>
            </a:r>
            <a:r>
              <a:rPr sz="1400" spc="-90" dirty="0">
                <a:latin typeface="Arial Black"/>
                <a:cs typeface="Arial Black"/>
              </a:rPr>
              <a:t> </a:t>
            </a:r>
            <a:r>
              <a:rPr sz="1400" spc="-25" dirty="0">
                <a:latin typeface="Arial Black"/>
                <a:cs typeface="Arial Black"/>
              </a:rPr>
              <a:t>DA</a:t>
            </a:r>
            <a:endParaRPr sz="1400">
              <a:latin typeface="Arial Black"/>
              <a:cs typeface="Arial Black"/>
            </a:endParaRPr>
          </a:p>
          <a:p>
            <a:pPr algn="ctr">
              <a:lnSpc>
                <a:spcPts val="1680"/>
              </a:lnSpc>
            </a:pPr>
            <a:r>
              <a:rPr sz="1400" spc="-35" dirty="0">
                <a:latin typeface="Arial Black"/>
                <a:cs typeface="Arial Black"/>
              </a:rPr>
              <a:t>CONTRIBUIÇÃO</a:t>
            </a:r>
            <a:endParaRPr sz="14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9282" y="3376441"/>
            <a:ext cx="2828290" cy="6732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93980" rIns="0" bIns="0" rtlCol="0">
            <a:normAutofit/>
          </a:bodyPr>
          <a:lstStyle/>
          <a:p>
            <a:pPr marL="507365" marR="458470" indent="-60960" algn="ctr">
              <a:lnSpc>
                <a:spcPct val="117800"/>
              </a:lnSpc>
              <a:spcBef>
                <a:spcPts val="360"/>
              </a:spcBef>
            </a:pPr>
            <a:r>
              <a:rPr lang="pt-BR" sz="1400" spc="-30" dirty="0">
                <a:latin typeface="Lucida Sans Unicode"/>
                <a:cs typeface="Lucida Sans Unicode"/>
              </a:rPr>
              <a:t>Até do</a:t>
            </a:r>
            <a:r>
              <a:rPr lang="pt-BR" sz="1400" spc="-100" dirty="0">
                <a:latin typeface="Lucida Sans Unicode"/>
                <a:cs typeface="Lucida Sans Unicode"/>
              </a:rPr>
              <a:t> </a:t>
            </a:r>
            <a:r>
              <a:rPr lang="pt-BR" sz="1400" spc="-10" dirty="0">
                <a:latin typeface="Lucida Sans Unicode"/>
                <a:cs typeface="Lucida Sans Unicode"/>
              </a:rPr>
              <a:t>teto</a:t>
            </a:r>
            <a:r>
              <a:rPr lang="pt-BR" sz="1400" spc="-85" dirty="0">
                <a:latin typeface="Lucida Sans Unicode"/>
                <a:cs typeface="Lucida Sans Unicode"/>
              </a:rPr>
              <a:t> </a:t>
            </a:r>
            <a:r>
              <a:rPr lang="pt-BR" sz="1400" dirty="0">
                <a:latin typeface="Lucida Sans Unicode"/>
                <a:cs typeface="Lucida Sans Unicode"/>
              </a:rPr>
              <a:t>do</a:t>
            </a:r>
            <a:r>
              <a:rPr lang="pt-BR" sz="1400" spc="-90" dirty="0">
                <a:latin typeface="Lucida Sans Unicode"/>
                <a:cs typeface="Lucida Sans Unicode"/>
              </a:rPr>
              <a:t> </a:t>
            </a:r>
            <a:r>
              <a:rPr lang="pt-BR" sz="1400" spc="-20" dirty="0">
                <a:latin typeface="Lucida Sans Unicode"/>
                <a:cs typeface="Lucida Sans Unicode"/>
              </a:rPr>
              <a:t>RGPS </a:t>
            </a:r>
          </a:p>
          <a:p>
            <a:pPr marL="507365" marR="458470" indent="-60960" algn="ctr">
              <a:lnSpc>
                <a:spcPct val="117800"/>
              </a:lnSpc>
              <a:spcBef>
                <a:spcPts val="360"/>
              </a:spcBef>
            </a:pPr>
            <a:r>
              <a:rPr lang="pt-BR" sz="1400" spc="-50" dirty="0">
                <a:latin typeface="Lucida Sans Unicode"/>
                <a:cs typeface="Lucida Sans Unicode"/>
              </a:rPr>
              <a:t>(R$</a:t>
            </a:r>
            <a:r>
              <a:rPr lang="pt-BR" sz="1400" spc="-55" dirty="0">
                <a:latin typeface="Lucida Sans Unicode"/>
                <a:cs typeface="Lucida Sans Unicode"/>
              </a:rPr>
              <a:t> 8.157,41 </a:t>
            </a:r>
            <a:r>
              <a:rPr lang="pt-BR" sz="1400" dirty="0">
                <a:latin typeface="Lucida Sans Unicode"/>
                <a:cs typeface="Lucida Sans Unicode"/>
              </a:rPr>
              <a:t>em </a:t>
            </a:r>
            <a:r>
              <a:rPr lang="pt-BR" sz="1400" spc="-35" dirty="0">
                <a:latin typeface="Lucida Sans Unicode"/>
                <a:cs typeface="Lucida Sans Unicode"/>
              </a:rPr>
              <a:t>2025)</a:t>
            </a:r>
            <a:endParaRPr lang="pt-BR" sz="1400" dirty="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9282" y="4194613"/>
            <a:ext cx="2829600" cy="6732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5720" rIns="0" bIns="0" rtlCol="0">
            <a:noAutofit/>
          </a:bodyPr>
          <a:lstStyle/>
          <a:p>
            <a:pPr marL="507365" marR="458470" indent="-60960" algn="ctr">
              <a:lnSpc>
                <a:spcPct val="117800"/>
              </a:lnSpc>
              <a:spcBef>
                <a:spcPts val="360"/>
              </a:spcBef>
            </a:pPr>
            <a:r>
              <a:rPr lang="pt-BR" sz="1330" dirty="0">
                <a:latin typeface="Lucida Sans Unicode"/>
                <a:cs typeface="Lucida Sans Unicode"/>
              </a:rPr>
              <a:t>Acima do teto do RGPS (R$8.157,41 em 2025)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22947" y="3376441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Lucida Sans Unicode"/>
                <a:cs typeface="Lucida Sans Unicode"/>
              </a:rPr>
              <a:t>Isento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22947" y="4194614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25" dirty="0">
                <a:latin typeface="Lucida Sans Unicode"/>
                <a:cs typeface="Lucida Sans Unicode"/>
              </a:rPr>
              <a:t>16%</a:t>
            </a:r>
            <a:endParaRPr sz="1400" dirty="0">
              <a:latin typeface="Lucida Sans Unicode"/>
              <a:cs typeface="Lucida Sans Unicode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55487" y="2398498"/>
            <a:ext cx="9929495" cy="1675764"/>
            <a:chOff x="255487" y="2398498"/>
            <a:chExt cx="9929495" cy="1675764"/>
          </a:xfrm>
        </p:grpSpPr>
        <p:sp>
          <p:nvSpPr>
            <p:cNvPr id="4" name="object 4"/>
            <p:cNvSpPr/>
            <p:nvPr/>
          </p:nvSpPr>
          <p:spPr>
            <a:xfrm>
              <a:off x="255485" y="2398508"/>
              <a:ext cx="9929495" cy="1675764"/>
            </a:xfrm>
            <a:custGeom>
              <a:avLst/>
              <a:gdLst/>
              <a:ahLst/>
              <a:cxnLst/>
              <a:rect l="l" t="t" r="r" b="b"/>
              <a:pathLst>
                <a:path w="9929495" h="1675764">
                  <a:moveTo>
                    <a:pt x="9929025" y="0"/>
                  </a:moveTo>
                  <a:lnTo>
                    <a:pt x="9665081" y="0"/>
                  </a:lnTo>
                  <a:lnTo>
                    <a:pt x="263931" y="0"/>
                  </a:lnTo>
                  <a:lnTo>
                    <a:pt x="0" y="0"/>
                  </a:lnTo>
                  <a:lnTo>
                    <a:pt x="0" y="1675549"/>
                  </a:lnTo>
                  <a:lnTo>
                    <a:pt x="263931" y="1675549"/>
                  </a:lnTo>
                  <a:lnTo>
                    <a:pt x="9665081" y="1675549"/>
                  </a:lnTo>
                  <a:lnTo>
                    <a:pt x="9929025" y="1675549"/>
                  </a:lnTo>
                  <a:lnTo>
                    <a:pt x="992902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3039" y="2622346"/>
              <a:ext cx="9653270" cy="605790"/>
            </a:xfrm>
            <a:custGeom>
              <a:avLst/>
              <a:gdLst/>
              <a:ahLst/>
              <a:cxnLst/>
              <a:rect l="l" t="t" r="r" b="b"/>
              <a:pathLst>
                <a:path w="9653270" h="605789">
                  <a:moveTo>
                    <a:pt x="9652940" y="0"/>
                  </a:moveTo>
                  <a:lnTo>
                    <a:pt x="9522638" y="0"/>
                  </a:lnTo>
                  <a:lnTo>
                    <a:pt x="131267" y="0"/>
                  </a:lnTo>
                  <a:lnTo>
                    <a:pt x="0" y="0"/>
                  </a:lnTo>
                  <a:lnTo>
                    <a:pt x="0" y="605383"/>
                  </a:lnTo>
                  <a:lnTo>
                    <a:pt x="131267" y="605383"/>
                  </a:lnTo>
                  <a:lnTo>
                    <a:pt x="9522638" y="605383"/>
                  </a:lnTo>
                  <a:lnTo>
                    <a:pt x="9652940" y="605383"/>
                  </a:lnTo>
                  <a:lnTo>
                    <a:pt x="9652940" y="0"/>
                  </a:lnTo>
                  <a:close/>
                </a:path>
              </a:pathLst>
            </a:custGeom>
            <a:solidFill>
              <a:srgbClr val="5353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55487" y="2398498"/>
            <a:ext cx="9929495" cy="134267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30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R="635" algn="ctr">
              <a:lnSpc>
                <a:spcPct val="100000"/>
              </a:lnSpc>
            </a:pPr>
            <a:r>
              <a:rPr sz="1800" spc="-100" dirty="0">
                <a:solidFill>
                  <a:srgbClr val="FFFFFF"/>
                </a:solidFill>
                <a:latin typeface="Arial Black"/>
                <a:cs typeface="Arial Black"/>
              </a:rPr>
              <a:t>Exemplo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25" dirty="0">
                <a:solidFill>
                  <a:srgbClr val="FFFFFF"/>
                </a:solidFill>
                <a:latin typeface="Arial Black"/>
                <a:cs typeface="Arial Black"/>
              </a:rPr>
              <a:t>1: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Arial Black"/>
                <a:cs typeface="Arial Black"/>
              </a:rPr>
              <a:t>aposentado/pensionista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75" dirty="0">
                <a:solidFill>
                  <a:srgbClr val="FFFFFF"/>
                </a:solidFill>
                <a:latin typeface="Arial Black"/>
                <a:cs typeface="Arial Black"/>
              </a:rPr>
              <a:t>civil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Arial Black"/>
                <a:cs typeface="Arial Black"/>
              </a:rPr>
              <a:t>que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05" dirty="0">
                <a:solidFill>
                  <a:srgbClr val="FFFFFF"/>
                </a:solidFill>
                <a:latin typeface="Arial Black"/>
                <a:cs typeface="Arial Black"/>
              </a:rPr>
              <a:t>recebe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90" dirty="0">
                <a:solidFill>
                  <a:srgbClr val="FFFFFF"/>
                </a:solidFill>
                <a:latin typeface="Arial Black"/>
                <a:cs typeface="Arial Black"/>
              </a:rPr>
              <a:t>R$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Black"/>
                <a:cs typeface="Arial Black"/>
              </a:rPr>
              <a:t>6.500</a:t>
            </a:r>
            <a:endParaRPr sz="1800" dirty="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930"/>
              </a:spcBef>
            </a:pPr>
            <a:endParaRPr sz="18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Valor</a:t>
            </a:r>
            <a:r>
              <a:rPr sz="18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abaixo</a:t>
            </a:r>
            <a:r>
              <a:rPr sz="1800" spc="-3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do</a:t>
            </a:r>
            <a:r>
              <a:rPr sz="1800" spc="-3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teto</a:t>
            </a:r>
            <a:r>
              <a:rPr sz="1800" spc="-3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do</a:t>
            </a:r>
            <a:r>
              <a:rPr sz="18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RGPS</a:t>
            </a:r>
            <a:r>
              <a:rPr sz="1800" spc="-3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spc="-40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800" spc="-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800" spc="-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spc="-10" dirty="0" err="1">
                <a:solidFill>
                  <a:srgbClr val="535353"/>
                </a:solidFill>
                <a:latin typeface="Lucida Sans Unicode"/>
                <a:cs typeface="Lucida Sans Unicode"/>
              </a:rPr>
              <a:t>isento</a:t>
            </a:r>
            <a:endParaRPr sz="180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5774" y="1840455"/>
            <a:ext cx="93287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latin typeface="Lucida Sans Unicode"/>
                <a:cs typeface="Lucida Sans Unicode"/>
              </a:rPr>
              <a:t>Confira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alguns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exemplos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como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está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sendo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realizado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o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cálculo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contribuição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previdenciária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partir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202</a:t>
            </a:r>
            <a:r>
              <a:rPr lang="pt-BR" sz="1400" spc="-10" dirty="0">
                <a:latin typeface="Lucida Sans Unicode"/>
                <a:cs typeface="Lucida Sans Unicode"/>
              </a:rPr>
              <a:t>5</a:t>
            </a:r>
            <a:r>
              <a:rPr sz="1400" spc="-10" dirty="0">
                <a:latin typeface="Lucida Sans Unicode"/>
                <a:cs typeface="Lucida Sans Unicode"/>
              </a:rPr>
              <a:t>.</a:t>
            </a:r>
            <a:endParaRPr sz="1400" dirty="0">
              <a:latin typeface="Lucida Sans Unicode"/>
              <a:cs typeface="Lucida Sans Unicode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5487" y="4307228"/>
            <a:ext cx="9929495" cy="2386965"/>
            <a:chOff x="255487" y="4307228"/>
            <a:chExt cx="9929495" cy="2386965"/>
          </a:xfrm>
        </p:grpSpPr>
        <p:sp>
          <p:nvSpPr>
            <p:cNvPr id="9" name="object 9"/>
            <p:cNvSpPr/>
            <p:nvPr/>
          </p:nvSpPr>
          <p:spPr>
            <a:xfrm>
              <a:off x="255485" y="4307230"/>
              <a:ext cx="9929495" cy="2386965"/>
            </a:xfrm>
            <a:custGeom>
              <a:avLst/>
              <a:gdLst/>
              <a:ahLst/>
              <a:cxnLst/>
              <a:rect l="l" t="t" r="r" b="b"/>
              <a:pathLst>
                <a:path w="9929495" h="2386965">
                  <a:moveTo>
                    <a:pt x="9929025" y="0"/>
                  </a:moveTo>
                  <a:lnTo>
                    <a:pt x="9665094" y="0"/>
                  </a:lnTo>
                  <a:lnTo>
                    <a:pt x="9665094" y="131965"/>
                  </a:lnTo>
                  <a:lnTo>
                    <a:pt x="9665081" y="0"/>
                  </a:lnTo>
                  <a:lnTo>
                    <a:pt x="263931" y="0"/>
                  </a:lnTo>
                  <a:lnTo>
                    <a:pt x="0" y="0"/>
                  </a:lnTo>
                  <a:lnTo>
                    <a:pt x="0" y="2386749"/>
                  </a:lnTo>
                  <a:lnTo>
                    <a:pt x="263931" y="2386749"/>
                  </a:lnTo>
                  <a:lnTo>
                    <a:pt x="9665094" y="2386749"/>
                  </a:lnTo>
                  <a:lnTo>
                    <a:pt x="9929025" y="2386749"/>
                  </a:lnTo>
                  <a:lnTo>
                    <a:pt x="992902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3039" y="4531080"/>
              <a:ext cx="9653270" cy="605790"/>
            </a:xfrm>
            <a:custGeom>
              <a:avLst/>
              <a:gdLst/>
              <a:ahLst/>
              <a:cxnLst/>
              <a:rect l="l" t="t" r="r" b="b"/>
              <a:pathLst>
                <a:path w="9653270" h="605789">
                  <a:moveTo>
                    <a:pt x="9652940" y="0"/>
                  </a:moveTo>
                  <a:lnTo>
                    <a:pt x="9522638" y="0"/>
                  </a:lnTo>
                  <a:lnTo>
                    <a:pt x="131267" y="0"/>
                  </a:lnTo>
                  <a:lnTo>
                    <a:pt x="0" y="0"/>
                  </a:lnTo>
                  <a:lnTo>
                    <a:pt x="0" y="605370"/>
                  </a:lnTo>
                  <a:lnTo>
                    <a:pt x="131267" y="605370"/>
                  </a:lnTo>
                  <a:lnTo>
                    <a:pt x="9522638" y="605370"/>
                  </a:lnTo>
                  <a:lnTo>
                    <a:pt x="9652940" y="605370"/>
                  </a:lnTo>
                  <a:lnTo>
                    <a:pt x="9652940" y="0"/>
                  </a:lnTo>
                  <a:close/>
                </a:path>
              </a:pathLst>
            </a:custGeom>
            <a:solidFill>
              <a:srgbClr val="5353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55487" y="4307228"/>
            <a:ext cx="9929495" cy="1837683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30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R="635" algn="ctr">
              <a:lnSpc>
                <a:spcPct val="100000"/>
              </a:lnSpc>
            </a:pPr>
            <a:r>
              <a:rPr sz="1800" spc="-100" dirty="0">
                <a:solidFill>
                  <a:srgbClr val="FFFFFF"/>
                </a:solidFill>
                <a:latin typeface="Arial Black"/>
                <a:cs typeface="Arial Black"/>
              </a:rPr>
              <a:t>Exemplo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25" dirty="0">
                <a:solidFill>
                  <a:srgbClr val="FFFFFF"/>
                </a:solidFill>
                <a:latin typeface="Arial Black"/>
                <a:cs typeface="Arial Black"/>
              </a:rPr>
              <a:t>2: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Arial Black"/>
                <a:cs typeface="Arial Black"/>
              </a:rPr>
              <a:t>aposentado/pensionista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75" dirty="0">
                <a:solidFill>
                  <a:srgbClr val="FFFFFF"/>
                </a:solidFill>
                <a:latin typeface="Arial Black"/>
                <a:cs typeface="Arial Black"/>
              </a:rPr>
              <a:t>civil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Arial Black"/>
                <a:cs typeface="Arial Black"/>
              </a:rPr>
              <a:t>que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05" dirty="0">
                <a:solidFill>
                  <a:srgbClr val="FFFFFF"/>
                </a:solidFill>
                <a:latin typeface="Arial Black"/>
                <a:cs typeface="Arial Black"/>
              </a:rPr>
              <a:t>recebe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90" dirty="0">
                <a:solidFill>
                  <a:srgbClr val="FFFFFF"/>
                </a:solidFill>
                <a:latin typeface="Arial Black"/>
                <a:cs typeface="Arial Black"/>
              </a:rPr>
              <a:t>R$</a:t>
            </a:r>
            <a:r>
              <a:rPr sz="1800" spc="-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lang="pt-BR" sz="1800" spc="-10" dirty="0">
                <a:solidFill>
                  <a:srgbClr val="FFFFFF"/>
                </a:solidFill>
                <a:latin typeface="Arial Black"/>
                <a:cs typeface="Arial Black"/>
              </a:rPr>
              <a:t>9</a:t>
            </a:r>
            <a:r>
              <a:rPr sz="1800" spc="-10" dirty="0">
                <a:solidFill>
                  <a:srgbClr val="FFFFFF"/>
                </a:solidFill>
                <a:latin typeface="Arial Black"/>
                <a:cs typeface="Arial Black"/>
              </a:rPr>
              <a:t>.000</a:t>
            </a:r>
            <a:endParaRPr sz="1800" dirty="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830"/>
              </a:spcBef>
            </a:pPr>
            <a:endParaRPr sz="1800" dirty="0">
              <a:latin typeface="Arial Black"/>
              <a:cs typeface="Arial Black"/>
            </a:endParaRPr>
          </a:p>
          <a:p>
            <a:pPr marL="128905">
              <a:lnSpc>
                <a:spcPct val="100000"/>
              </a:lnSpc>
            </a:pPr>
            <a:r>
              <a:rPr sz="1800" spc="-70" dirty="0">
                <a:solidFill>
                  <a:srgbClr val="535353"/>
                </a:solidFill>
                <a:latin typeface="Arial Black"/>
                <a:cs typeface="Arial Black"/>
              </a:rPr>
              <a:t>Valor</a:t>
            </a:r>
            <a:r>
              <a:rPr sz="1800" spc="-80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800" spc="-45" dirty="0">
                <a:solidFill>
                  <a:srgbClr val="535353"/>
                </a:solidFill>
                <a:latin typeface="Arial Black"/>
                <a:cs typeface="Arial Black"/>
              </a:rPr>
              <a:t>que</a:t>
            </a:r>
            <a:r>
              <a:rPr sz="1800" spc="-105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800" spc="-135" dirty="0">
                <a:solidFill>
                  <a:srgbClr val="535353"/>
                </a:solidFill>
                <a:latin typeface="Arial Black"/>
                <a:cs typeface="Arial Black"/>
              </a:rPr>
              <a:t>excede</a:t>
            </a:r>
            <a:r>
              <a:rPr sz="1800" spc="-60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800" spc="-100" dirty="0">
                <a:solidFill>
                  <a:srgbClr val="535353"/>
                </a:solidFill>
                <a:latin typeface="Arial Black"/>
                <a:cs typeface="Arial Black"/>
              </a:rPr>
              <a:t>o</a:t>
            </a:r>
            <a:r>
              <a:rPr sz="1800" spc="-60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800" spc="-45" dirty="0">
                <a:solidFill>
                  <a:srgbClr val="535353"/>
                </a:solidFill>
                <a:latin typeface="Arial Black"/>
                <a:cs typeface="Arial Black"/>
              </a:rPr>
              <a:t>teto:</a:t>
            </a:r>
            <a:r>
              <a:rPr sz="1800" spc="-105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800" spc="-1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8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9.000,00</a:t>
            </a:r>
            <a:r>
              <a:rPr sz="1800" spc="-6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spc="-470" dirty="0">
                <a:solidFill>
                  <a:srgbClr val="535353"/>
                </a:solidFill>
                <a:latin typeface="Lucida Sans Unicode"/>
                <a:cs typeface="Lucida Sans Unicode"/>
              </a:rPr>
              <a:t>-</a:t>
            </a:r>
            <a:r>
              <a:rPr sz="1800" spc="-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800" spc="-6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800" spc="-85" dirty="0">
                <a:solidFill>
                  <a:srgbClr val="535353"/>
                </a:solidFill>
                <a:latin typeface="Lucida Sans Unicode"/>
                <a:cs typeface="Lucida Sans Unicode"/>
              </a:rPr>
              <a:t>8.157,41</a:t>
            </a:r>
            <a:r>
              <a:rPr sz="1800" spc="-6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spc="-40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800" spc="-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800" spc="-5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8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842,59</a:t>
            </a:r>
            <a:endParaRPr sz="1800" dirty="0">
              <a:latin typeface="Lucida Sans Unicode"/>
              <a:cs typeface="Lucida Sans Unicode"/>
            </a:endParaRPr>
          </a:p>
          <a:p>
            <a:pPr marL="128905">
              <a:lnSpc>
                <a:spcPct val="100000"/>
              </a:lnSpc>
              <a:spcBef>
                <a:spcPts val="765"/>
              </a:spcBef>
            </a:pPr>
            <a:r>
              <a:rPr sz="1800" spc="-60" dirty="0">
                <a:solidFill>
                  <a:srgbClr val="535353"/>
                </a:solidFill>
                <a:latin typeface="Arial Black"/>
                <a:cs typeface="Arial Black"/>
              </a:rPr>
              <a:t>Contribuição:</a:t>
            </a:r>
            <a:r>
              <a:rPr sz="1800" spc="-90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16%</a:t>
            </a:r>
            <a:r>
              <a:rPr sz="18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8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8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800" spc="-90" dirty="0">
                <a:solidFill>
                  <a:srgbClr val="535353"/>
                </a:solidFill>
                <a:latin typeface="Lucida Sans Unicode"/>
                <a:cs typeface="Lucida Sans Unicode"/>
              </a:rPr>
              <a:t>842,59</a:t>
            </a:r>
            <a:r>
              <a:rPr sz="18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spc="-40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800" spc="-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8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8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134,81</a:t>
            </a:r>
            <a:endParaRPr sz="1800" dirty="0">
              <a:latin typeface="Lucida Sans Unicode"/>
              <a:cs typeface="Lucida Sans Unicode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34144" y="1806088"/>
            <a:ext cx="10172065" cy="4235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6100"/>
              </a:lnSpc>
              <a:spcBef>
                <a:spcPts val="100"/>
              </a:spcBef>
            </a:pPr>
            <a:r>
              <a:rPr sz="1400" spc="-10" dirty="0">
                <a:latin typeface="Lucida Sans Unicode"/>
                <a:cs typeface="Lucida Sans Unicode"/>
              </a:rPr>
              <a:t>No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dia</a:t>
            </a:r>
            <a:r>
              <a:rPr sz="1400" spc="-80" dirty="0">
                <a:latin typeface="Lucida Sans Unicode"/>
                <a:cs typeface="Lucida Sans Unicode"/>
              </a:rPr>
              <a:t> 1º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junho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95" dirty="0">
                <a:latin typeface="Lucida Sans Unicode"/>
                <a:cs typeface="Lucida Sans Unicode"/>
              </a:rPr>
              <a:t>2007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foi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promulgada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Lei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Complementar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nº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90" dirty="0">
                <a:latin typeface="Lucida Sans Unicode"/>
                <a:cs typeface="Lucida Sans Unicode"/>
              </a:rPr>
              <a:t>1.010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que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criou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São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Paulo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70" dirty="0">
                <a:latin typeface="Lucida Sans Unicode"/>
                <a:cs typeface="Lucida Sans Unicode"/>
              </a:rPr>
              <a:t>-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SPPREV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como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unidade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gestora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única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Regime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Próprio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Servidores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Públicos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(RPPS)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Regime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Próprio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Militar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(RPPM),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que,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com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sanção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Lei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Federal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nº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05" dirty="0">
                <a:latin typeface="Lucida Sans Unicode"/>
                <a:cs typeface="Lucida Sans Unicode"/>
              </a:rPr>
              <a:t>13.954/2019,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foi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substituído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pelo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Sistema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Proteção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Social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Militares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Estado.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De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acordo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com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referida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legislação,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autarquia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possui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autonomia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administrativa,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financeira,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patrimonial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gestão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recursos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humanos.</a:t>
            </a:r>
            <a:endParaRPr sz="14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16100"/>
              </a:lnSpc>
              <a:spcBef>
                <a:spcPts val="1950"/>
              </a:spcBef>
            </a:pP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SPPREV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será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responsável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por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administrar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folha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pagamento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pensões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aposentadorias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administração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direta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indireta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do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Estado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São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Paulo,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bem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como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Assembleia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Legislativa,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Tribunal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Contas,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universidades,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do </a:t>
            </a:r>
            <a:r>
              <a:rPr sz="1400" dirty="0">
                <a:latin typeface="Lucida Sans Unicode"/>
                <a:cs typeface="Lucida Sans Unicode"/>
              </a:rPr>
              <a:t>poder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Judiciário,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Ministério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Público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Defensoria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Pública.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Entretanto,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essa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absorção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segue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um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cronograma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ocorre </a:t>
            </a:r>
            <a:r>
              <a:rPr sz="1400" dirty="0">
                <a:latin typeface="Lucida Sans Unicode"/>
                <a:cs typeface="Lucida Sans Unicode"/>
              </a:rPr>
              <a:t>em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etapas.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Atualmente,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é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responsável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pela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gestão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aposentadorias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administração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direta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indireta,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bem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como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das pensões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todos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os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poderes,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órgãos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entidades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paulistas.</a:t>
            </a:r>
            <a:endParaRPr sz="14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16100"/>
              </a:lnSpc>
              <a:spcBef>
                <a:spcPts val="1945"/>
              </a:spcBef>
            </a:pPr>
            <a:r>
              <a:rPr sz="1400" spc="-80" dirty="0">
                <a:latin typeface="Lucida Sans Unicode"/>
                <a:cs typeface="Lucida Sans Unicode"/>
              </a:rPr>
              <a:t>A </a:t>
            </a:r>
            <a:r>
              <a:rPr sz="1400" spc="-5" dirty="0">
                <a:latin typeface="Lucida Sans Unicode"/>
                <a:cs typeface="Lucida Sans Unicode"/>
              </a:rPr>
              <a:t>São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Paulo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é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vinculada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à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Secretaria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Gestão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Governo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Digital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sua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total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implantação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visa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adequação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 benefícios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previdenciários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requisitos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critérios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fixados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pela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legislação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federal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para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o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regime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próprio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previdência</a:t>
            </a:r>
            <a:r>
              <a:rPr sz="140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social,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além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manutenção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permanente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cadastro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beneficiários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gestão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fundos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recursos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arrecadados.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15" dirty="0">
                <a:latin typeface="Lucida Sans Unicode"/>
                <a:cs typeface="Lucida Sans Unicode"/>
              </a:rPr>
              <a:t>É</a:t>
            </a:r>
            <a:r>
              <a:rPr sz="1400" spc="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vedada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por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lei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atuar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nas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demais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áreas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seguridade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social,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sendo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sua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função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única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exclusiva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pagamento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aposentadorias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pensões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servidores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públicos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militares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Estado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São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Paulo.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171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710"/>
              </a:spcBef>
              <a:tabLst>
                <a:tab pos="1454785" algn="l"/>
                <a:tab pos="187325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b="1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b="1" spc="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	S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b="1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22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539</Words>
  <Application>Microsoft Office PowerPoint</Application>
  <PresentationFormat>Personalizar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Lucida Sans Unicode</vt:lpstr>
      <vt:lpstr>Times New Roman</vt:lpstr>
      <vt:lpstr>Trebuchet MS</vt:lpstr>
      <vt:lpstr>Office Theme</vt:lpstr>
      <vt:lpstr>Apresentação do PowerPoint</vt:lpstr>
      <vt:lpstr>C O N T R I B U I Ç Ã O P R E V I D E N C I Á R I A</vt:lpstr>
      <vt:lpstr>C O N T R I B U I Ç Ã O P R E V I D E N C I Á R I A</vt:lpstr>
      <vt:lpstr>C O N T R I B U I Ç Ã O P R E V I D E N C I Á R I A</vt:lpstr>
      <vt:lpstr>S O B R E A S P P R E 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Cartilha Contribuição Previdenciária - Aposentados e Pensionistas - abril de 2024</dc:title>
  <dc:creator>Alessandra Mathias Moris</dc:creator>
  <cp:keywords>DAGBRsmNUEg,BACcJVvlCEw</cp:keywords>
  <cp:lastModifiedBy>Carlos Humberto Marques Guimaraes</cp:lastModifiedBy>
  <cp:revision>3</cp:revision>
  <dcterms:created xsi:type="dcterms:W3CDTF">2025-01-30T16:32:36Z</dcterms:created>
  <dcterms:modified xsi:type="dcterms:W3CDTF">2025-01-30T20:54:52Z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2024-04-04T00:00:00Z</vt:filetime>
  </property>
  <property fmtid="{D5CDD505-2E9C-101B-9397-08002B2CF9AE}" pid="3" name="Creator">
    <vt:lpwstr>Canva</vt:lpwstr>
  </property>
  <property fmtid="{D5CDD505-2E9C-101B-9397-08002B2CF9AE}" pid="4" name="LastSaved">
    <vt:filetime>2025-01-30T00:00:00Z</vt:filetime>
  </property>
  <property fmtid="{D5CDD505-2E9C-101B-9397-08002B2CF9AE}" pid="5" name="Producer">
    <vt:lpwstr>Canva</vt:lpwstr>
  </property>
</Properties>
</file>